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layfair Display"/>
      <p:regular r:id="rId18"/>
      <p:bold r:id="rId19"/>
      <p:italic r:id="rId20"/>
      <p:boldItalic r:id="rId21"/>
    </p:embeddedFont>
    <p:embeddedFont>
      <p:font typeface="La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italic.fntdata"/><Relationship Id="rId22" Type="http://schemas.openxmlformats.org/officeDocument/2006/relationships/font" Target="fonts/Lato-regular.fntdata"/><Relationship Id="rId21" Type="http://schemas.openxmlformats.org/officeDocument/2006/relationships/font" Target="fonts/PlayfairDisplay-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layfairDisplay-bold.fntdata"/><Relationship Id="rId18" Type="http://schemas.openxmlformats.org/officeDocument/2006/relationships/font" Target="fonts/Playfair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more smoothly.</a:t>
            </a:r>
            <a:endParaRPr/>
          </a:p>
          <a:p>
            <a:pPr indent="0" lvl="0" marL="0" rtl="0" algn="l">
              <a:spcBef>
                <a:spcPts val="0"/>
              </a:spcBef>
              <a:spcAft>
                <a:spcPts val="0"/>
              </a:spcAft>
              <a:buNone/>
            </a:pPr>
            <a:r>
              <a:rPr lang="en"/>
              <a:t>Turn down the superlatives.</a:t>
            </a:r>
            <a:endParaRPr/>
          </a:p>
          <a:p>
            <a:pPr indent="0" lvl="0" marL="0" rtl="0" algn="l">
              <a:spcBef>
                <a:spcPts val="0"/>
              </a:spcBef>
              <a:spcAft>
                <a:spcPts val="0"/>
              </a:spcAft>
              <a:buNone/>
            </a:pPr>
            <a:r>
              <a:rPr lang="en"/>
              <a:t>Don’t say “I guess”.  Be certain.</a:t>
            </a:r>
            <a:endParaRPr/>
          </a:p>
          <a:p>
            <a:pPr indent="0" lvl="0" marL="0" rtl="0" algn="l">
              <a:spcBef>
                <a:spcPts val="0"/>
              </a:spcBef>
              <a:spcAft>
                <a:spcPts val="0"/>
              </a:spcAft>
              <a:buNone/>
            </a:pPr>
            <a:r>
              <a:rPr lang="en"/>
              <a:t>Walk them through the slides.  This will </a:t>
            </a:r>
            <a:r>
              <a:rPr lang="en"/>
              <a:t>guarantee</a:t>
            </a:r>
            <a:r>
              <a:rPr lang="en"/>
              <a:t> they actually read them.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ece05dda5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ece05dda5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2min/2</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ece05dda5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ece05dda5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2min/2</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ece05dda5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ece05dda5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1min/1</a:t>
            </a:r>
            <a:endParaRPr/>
          </a:p>
          <a:p>
            <a:pPr indent="0" lvl="0" marL="0" rtl="0" algn="l">
              <a:spcBef>
                <a:spcPts val="0"/>
              </a:spcBef>
              <a:spcAft>
                <a:spcPts val="0"/>
              </a:spcAft>
              <a:buNone/>
            </a:pPr>
            <a:r>
              <a:rPr lang="en"/>
              <a:t>It’s a little ridiculous we were able to get this DNS, but I now own this website, so I tried my best to make the website as pretty as possible so none of research groups at UCSD dedicated to AFib would feel justified to scoop us.  It’s still a work in progress, though it could be a great platform for our results.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5d44710e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5d44710e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30sec/1</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5ece05dda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5ece05dda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2min/2</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5ece05dda5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ece05dda5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2min/2</a:t>
            </a:r>
            <a:endParaRPr/>
          </a:p>
          <a:p>
            <a:pPr indent="0" lvl="0" marL="0" rtl="0" algn="l">
              <a:spcBef>
                <a:spcPts val="0"/>
              </a:spcBef>
              <a:spcAft>
                <a:spcPts val="0"/>
              </a:spcAft>
              <a:buNone/>
            </a:pPr>
            <a:r>
              <a:rPr lang="en"/>
              <a:t>There’s still some </a:t>
            </a:r>
            <a:r>
              <a:rPr lang="en"/>
              <a:t>argument</a:t>
            </a:r>
            <a:r>
              <a:rPr lang="en"/>
              <a:t> among academics whether it’s a spiral wave or a rotor or disorganized random firing that causes AF.  That’s why here I’m emphasizing the evidence for AF being populated by spiral waves, specifically because our approach assumes the existence of spiral waves.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ece05dda5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ece05dda5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2min/2</a:t>
            </a:r>
            <a:endParaRPr/>
          </a:p>
          <a:p>
            <a:pPr indent="0" lvl="0" marL="0" rtl="0" algn="l">
              <a:spcBef>
                <a:spcPts val="0"/>
              </a:spcBef>
              <a:spcAft>
                <a:spcPts val="0"/>
              </a:spcAft>
              <a:buNone/>
            </a:pPr>
            <a:r>
              <a:rPr lang="en"/>
              <a:t>This was not a randomized trial.</a:t>
            </a:r>
            <a:endParaRPr/>
          </a:p>
          <a:p>
            <a:pPr indent="0" lvl="0" marL="0" rtl="0" algn="l">
              <a:spcBef>
                <a:spcPts val="0"/>
              </a:spcBef>
              <a:spcAft>
                <a:spcPts val="0"/>
              </a:spcAft>
              <a:buNone/>
            </a:pPr>
            <a:r>
              <a:rPr lang="en"/>
              <a:t>FIRM is promising, but don’t oversell it. =&gt; there’s room for improvement, perhaps.</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ece05dda5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ece05dda5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2min/2</a:t>
            </a:r>
            <a:endParaRPr/>
          </a:p>
          <a:p>
            <a:pPr indent="0" lvl="0" marL="0" rtl="0" algn="l">
              <a:spcBef>
                <a:spcPts val="0"/>
              </a:spcBef>
              <a:spcAft>
                <a:spcPts val="0"/>
              </a:spcAft>
              <a:buNone/>
            </a:pPr>
            <a:r>
              <a:rPr lang="en"/>
              <a:t>still debated amongst academics whether there’s (i) a dominate spiral wave that breaks up or (ii) continuous spiral wave breakup ( == “multi-wavelet reentry”).</a:t>
            </a:r>
            <a:endParaRPr/>
          </a:p>
          <a:p>
            <a:pPr indent="0" lvl="0" marL="0" rtl="0" algn="l">
              <a:spcBef>
                <a:spcPts val="0"/>
              </a:spcBef>
              <a:spcAft>
                <a:spcPts val="0"/>
              </a:spcAft>
              <a:buNone/>
            </a:pPr>
            <a:r>
              <a:rPr lang="en"/>
              <a:t>Regardless, certain areas of the heart are more vulnerable than others, and targeting them appears to work.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5dca72d41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5dca72d41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4min/3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5ece05dda5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5ece05dda5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4min/3</a:t>
            </a:r>
            <a:endParaRPr/>
          </a:p>
          <a:p>
            <a:pPr indent="0" lvl="0" marL="0" rtl="0" algn="l">
              <a:spcBef>
                <a:spcPts val="0"/>
              </a:spcBef>
              <a:spcAft>
                <a:spcPts val="0"/>
              </a:spcAft>
              <a:buNone/>
            </a:pPr>
            <a:r>
              <a:rPr lang="en"/>
              <a:t>Patrick Murphy, PhD candidate, U. of Utah– our resident theorist.</a:t>
            </a:r>
            <a:endParaRPr/>
          </a:p>
          <a:p>
            <a:pPr indent="0" lvl="0" marL="0" rtl="0" algn="l">
              <a:spcBef>
                <a:spcPts val="0"/>
              </a:spcBef>
              <a:spcAft>
                <a:spcPts val="0"/>
              </a:spcAft>
              <a:buNone/>
            </a:pPr>
            <a:r>
              <a:rPr lang="en"/>
              <a:t>When a tip and anti-tip come close enough, they annihilate =&gt; $W_{-2}$</a:t>
            </a:r>
            <a:endParaRPr/>
          </a:p>
          <a:p>
            <a:pPr indent="0" lvl="0" marL="0" rtl="0" algn="l">
              <a:spcBef>
                <a:spcPts val="0"/>
              </a:spcBef>
              <a:spcAft>
                <a:spcPts val="0"/>
              </a:spcAft>
              <a:buNone/>
            </a:pPr>
            <a:r>
              <a:rPr lang="en" u="sng"/>
              <a:t>Qualitative Explanation:</a:t>
            </a:r>
            <a:r>
              <a:rPr lang="en"/>
              <a:t> </a:t>
            </a:r>
            <a:endParaRPr/>
          </a:p>
          <a:p>
            <a:pPr indent="457200" lvl="0" marL="0" rtl="0" algn="l">
              <a:spcBef>
                <a:spcPts val="0"/>
              </a:spcBef>
              <a:spcAft>
                <a:spcPts val="0"/>
              </a:spcAft>
              <a:buNone/>
            </a:pPr>
            <a:r>
              <a:rPr lang="en"/>
              <a:t>At low densities, particles need to search for eachother  =&gt; </a:t>
            </a:r>
            <a:r>
              <a:rPr lang="en"/>
              <a:t>W_{-2} ~ N(N-1)</a:t>
            </a:r>
            <a:endParaRPr/>
          </a:p>
          <a:p>
            <a:pPr indent="457200" lvl="0" marL="0" rtl="0" algn="l">
              <a:spcBef>
                <a:spcPts val="0"/>
              </a:spcBef>
              <a:spcAft>
                <a:spcPts val="0"/>
              </a:spcAft>
              <a:buNone/>
            </a:pPr>
            <a:r>
              <a:rPr lang="en"/>
              <a:t>		This is because of the number of pairs of particles.</a:t>
            </a:r>
            <a:endParaRPr/>
          </a:p>
          <a:p>
            <a:pPr indent="457200" lvl="0" marL="0" rtl="0" algn="l">
              <a:spcBef>
                <a:spcPts val="0"/>
              </a:spcBef>
              <a:spcAft>
                <a:spcPts val="0"/>
              </a:spcAft>
              <a:buNone/>
            </a:pPr>
            <a:r>
              <a:rPr lang="en"/>
              <a:t>At high densities, particles don’t need to search to react,</a:t>
            </a:r>
            <a:endParaRPr/>
          </a:p>
          <a:p>
            <a:pPr indent="457200" lvl="0" marL="457200" rtl="0" algn="l">
              <a:spcBef>
                <a:spcPts val="0"/>
              </a:spcBef>
              <a:spcAft>
                <a:spcPts val="0"/>
              </a:spcAft>
              <a:buNone/>
            </a:pPr>
            <a:r>
              <a:rPr lang="en"/>
              <a:t>Instead they react with nearby particles	       =&gt; W_{-2} ~ N</a:t>
            </a:r>
            <a:endParaRPr/>
          </a:p>
          <a:p>
            <a:pPr indent="457200" lvl="0" marL="457200" rtl="0" algn="l">
              <a:spcBef>
                <a:spcPts val="0"/>
              </a:spcBef>
              <a:spcAft>
                <a:spcPts val="0"/>
              </a:spcAft>
              <a:buNone/>
            </a:pPr>
            <a:r>
              <a:rPr lang="en"/>
              <a:t>	This is because increasing the density in this regime just increases the number of interactions =&gt; linear.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dca72d41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dca72d41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4min/3</a:t>
            </a:r>
            <a:endParaRPr/>
          </a:p>
          <a:p>
            <a:pPr indent="0" lvl="0" marL="0" rtl="0" algn="l">
              <a:spcBef>
                <a:spcPts val="0"/>
              </a:spcBef>
              <a:spcAft>
                <a:spcPts val="0"/>
              </a:spcAft>
              <a:buNone/>
            </a:pPr>
            <a:r>
              <a:rPr lang="en"/>
              <a:t>We’d really like to find interaction rates as a function of spiral tip-spiral distance.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hyperlink" Target="http://afib.ucsd.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16.png"/><Relationship Id="rId8"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12.png"/><Relationship Id="rId5" Type="http://schemas.openxmlformats.org/officeDocument/2006/relationships/image" Target="../media/image20.png"/><Relationship Id="rId6"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Google Shape;68;p13"/>
          <p:cNvSpPr txBox="1"/>
          <p:nvPr>
            <p:ph type="ctrTitle"/>
          </p:nvPr>
        </p:nvSpPr>
        <p:spPr>
          <a:xfrm>
            <a:off x="630600" y="136800"/>
            <a:ext cx="7893000" cy="1853700"/>
          </a:xfrm>
          <a:prstGeom prst="rect">
            <a:avLst/>
          </a:prstGeom>
          <a:effectLst>
            <a:outerShdw blurRad="114300" rotWithShape="0" algn="bl" dir="5400000" dist="19050">
              <a:srgbClr val="000000">
                <a:alpha val="78000"/>
              </a:srgbClr>
            </a:outerShdw>
          </a:effectLst>
        </p:spPr>
        <p:txBody>
          <a:bodyPr anchorCtr="0" anchor="b" bIns="91425" lIns="91425" spcFirstLastPara="1" rIns="91425" wrap="square" tIns="91425">
            <a:noAutofit/>
          </a:bodyPr>
          <a:lstStyle/>
          <a:p>
            <a:pPr indent="0" lvl="0" marL="0" rtl="0" algn="l">
              <a:spcBef>
                <a:spcPts val="1000"/>
              </a:spcBef>
              <a:spcAft>
                <a:spcPts val="0"/>
              </a:spcAft>
              <a:buNone/>
            </a:pPr>
            <a:r>
              <a:rPr lang="en" sz="3600"/>
              <a:t>A Data-Driven Approach to Modeling Atrial Fibrillation (AF)</a:t>
            </a:r>
            <a:endParaRPr sz="3600"/>
          </a:p>
        </p:txBody>
      </p:sp>
      <p:sp>
        <p:nvSpPr>
          <p:cNvPr id="69" name="Google Shape;69;p13"/>
          <p:cNvSpPr txBox="1"/>
          <p:nvPr>
            <p:ph idx="1" type="subTitle"/>
          </p:nvPr>
        </p:nvSpPr>
        <p:spPr>
          <a:xfrm>
            <a:off x="630600" y="3228375"/>
            <a:ext cx="7893000" cy="1274100"/>
          </a:xfrm>
          <a:prstGeom prst="rect">
            <a:avLst/>
          </a:prstGeom>
          <a:effectLst>
            <a:outerShdw blurRad="57150" rotWithShape="0" algn="bl" dir="5400000" dist="19050">
              <a:srgbClr val="000000">
                <a:alpha val="86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a:t>Timothy Tyree</a:t>
            </a:r>
            <a:endParaRPr/>
          </a:p>
          <a:p>
            <a:pPr indent="0" lvl="0" marL="0" rtl="0" algn="l">
              <a:spcBef>
                <a:spcPts val="0"/>
              </a:spcBef>
              <a:spcAft>
                <a:spcPts val="0"/>
              </a:spcAft>
              <a:buNone/>
            </a:pPr>
            <a:r>
              <a:rPr lang="en"/>
              <a:t>UCSD - Dept. of Physics</a:t>
            </a:r>
            <a:endParaRPr/>
          </a:p>
          <a:p>
            <a:pPr indent="0" lvl="0" marL="0" rtl="0" algn="l">
              <a:spcBef>
                <a:spcPts val="0"/>
              </a:spcBef>
              <a:spcAft>
                <a:spcPts val="0"/>
              </a:spcAft>
              <a:buNone/>
            </a:pPr>
            <a:r>
              <a:rPr lang="en"/>
              <a:t>Rappel Lab</a:t>
            </a:r>
            <a:endParaRPr/>
          </a:p>
          <a:p>
            <a:pPr indent="0" lvl="0" marL="0" rtl="0" algn="l">
              <a:spcBef>
                <a:spcPts val="0"/>
              </a:spcBef>
              <a:spcAft>
                <a:spcPts val="0"/>
              </a:spcAft>
              <a:buNone/>
            </a:pPr>
            <a:r>
              <a:rPr lang="en"/>
              <a:t>QIB Training Grant Review</a:t>
            </a:r>
            <a:endParaRPr/>
          </a:p>
          <a:p>
            <a:pPr indent="0" lvl="0" marL="0" rtl="0" algn="l">
              <a:spcBef>
                <a:spcPts val="0"/>
              </a:spcBef>
              <a:spcAft>
                <a:spcPts val="0"/>
              </a:spcAft>
              <a:buNone/>
            </a:pPr>
            <a:r>
              <a:rPr lang="en"/>
              <a:t>July 18,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4" name="Shape 154"/>
        <p:cNvGrpSpPr/>
        <p:nvPr/>
      </p:nvGrpSpPr>
      <p:grpSpPr>
        <a:xfrm>
          <a:off x="0" y="0"/>
          <a:ext cx="0" cy="0"/>
          <a:chOff x="0" y="0"/>
          <a:chExt cx="0" cy="0"/>
        </a:xfrm>
      </p:grpSpPr>
      <p:sp>
        <p:nvSpPr>
          <p:cNvPr id="155" name="Google Shape;155;p22"/>
          <p:cNvSpPr txBox="1"/>
          <p:nvPr>
            <p:ph type="title"/>
          </p:nvPr>
        </p:nvSpPr>
        <p:spPr>
          <a:xfrm>
            <a:off x="311700" y="372725"/>
            <a:ext cx="8520600" cy="6450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457200" rtl="0" algn="l">
              <a:spcBef>
                <a:spcPts val="0"/>
              </a:spcBef>
              <a:spcAft>
                <a:spcPts val="0"/>
              </a:spcAft>
              <a:buNone/>
            </a:pPr>
            <a:r>
              <a:rPr lang="en" sz="2400"/>
              <a:t>Our plan for the second year</a:t>
            </a:r>
            <a:endParaRPr sz="2400"/>
          </a:p>
          <a:p>
            <a:pPr indent="0" lvl="0" marL="0" rtl="0" algn="l">
              <a:spcBef>
                <a:spcPts val="0"/>
              </a:spcBef>
              <a:spcAft>
                <a:spcPts val="0"/>
              </a:spcAft>
              <a:buNone/>
            </a:pPr>
            <a:r>
              <a:t/>
            </a:r>
            <a:endParaRPr/>
          </a:p>
        </p:txBody>
      </p:sp>
      <p:sp>
        <p:nvSpPr>
          <p:cNvPr id="156" name="Google Shape;156;p22"/>
          <p:cNvSpPr txBox="1"/>
          <p:nvPr>
            <p:ph idx="1" type="body"/>
          </p:nvPr>
        </p:nvSpPr>
        <p:spPr>
          <a:xfrm>
            <a:off x="311700" y="1417950"/>
            <a:ext cx="3999900" cy="31509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a:t>U</a:t>
            </a:r>
            <a:r>
              <a:rPr lang="en"/>
              <a:t>se post-processing and machine learning to quickly generate robust tip trajectories.</a:t>
            </a:r>
            <a:endParaRPr/>
          </a:p>
          <a:p>
            <a:pPr indent="-317500" lvl="0" marL="457200" rtl="0" algn="l">
              <a:spcBef>
                <a:spcPts val="0"/>
              </a:spcBef>
              <a:spcAft>
                <a:spcPts val="0"/>
              </a:spcAft>
              <a:buSzPts val="1400"/>
              <a:buAutoNum type="arabicPeriod"/>
            </a:pPr>
            <a:r>
              <a:rPr lang="en"/>
              <a:t>Measure tip-tip interactions and calculate the corresponding birth-death rates.</a:t>
            </a:r>
            <a:endParaRPr/>
          </a:p>
          <a:p>
            <a:pPr indent="-317500" lvl="0" marL="457200" rtl="0" algn="l">
              <a:spcBef>
                <a:spcPts val="0"/>
              </a:spcBef>
              <a:spcAft>
                <a:spcPts val="0"/>
              </a:spcAft>
              <a:buSzPts val="1400"/>
              <a:buAutoNum type="arabicPeriod"/>
            </a:pPr>
            <a:r>
              <a:rPr lang="en"/>
              <a:t>Measure how a change of geometry affects birth-death rates.</a:t>
            </a:r>
            <a:endParaRPr/>
          </a:p>
          <a:p>
            <a:pPr indent="-317500" lvl="0" marL="457200" rtl="0" algn="l">
              <a:spcBef>
                <a:spcPts val="0"/>
              </a:spcBef>
              <a:spcAft>
                <a:spcPts val="0"/>
              </a:spcAft>
              <a:buSzPts val="1400"/>
              <a:buAutoNum type="arabicPeriod"/>
            </a:pPr>
            <a:r>
              <a:rPr lang="en"/>
              <a:t>Measure how a change of physiology affects birth-death rates.</a:t>
            </a:r>
            <a:endParaRPr/>
          </a:p>
          <a:p>
            <a:pPr indent="-317500" lvl="0" marL="457200" rtl="0" algn="l">
              <a:spcBef>
                <a:spcPts val="0"/>
              </a:spcBef>
              <a:spcAft>
                <a:spcPts val="0"/>
              </a:spcAft>
              <a:buSzPts val="1400"/>
              <a:buAutoNum type="arabicPeriod"/>
            </a:pPr>
            <a:r>
              <a:rPr lang="en"/>
              <a:t>Search for methods to improve current targeted ablation surgeries.</a:t>
            </a:r>
            <a:endParaRPr/>
          </a:p>
          <a:p>
            <a:pPr indent="0" lvl="0" marL="457200" rtl="0" algn="l">
              <a:spcBef>
                <a:spcPts val="1600"/>
              </a:spcBef>
              <a:spcAft>
                <a:spcPts val="1600"/>
              </a:spcAft>
              <a:buNone/>
            </a:pPr>
            <a:r>
              <a:t/>
            </a:r>
            <a:endParaRPr/>
          </a:p>
        </p:txBody>
      </p:sp>
      <p:sp>
        <p:nvSpPr>
          <p:cNvPr id="157" name="Google Shape;157;p22"/>
          <p:cNvSpPr txBox="1"/>
          <p:nvPr/>
        </p:nvSpPr>
        <p:spPr>
          <a:xfrm>
            <a:off x="5385800" y="1794600"/>
            <a:ext cx="2391300" cy="1859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a:solidFill>
                  <a:schemeClr val="dk1"/>
                </a:solidFill>
                <a:latin typeface="Lato"/>
                <a:ea typeface="Lato"/>
                <a:cs typeface="Lato"/>
                <a:sym typeface="Lato"/>
              </a:rPr>
              <a:t>After finding an improvement for a targeted ablation surgery,  I would like to build a user-friendly tool for cardiac surgeons  into our website.</a:t>
            </a:r>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23"/>
          <p:cNvSpPr txBox="1"/>
          <p:nvPr>
            <p:ph type="title"/>
          </p:nvPr>
        </p:nvSpPr>
        <p:spPr>
          <a:xfrm>
            <a:off x="311700" y="555600"/>
            <a:ext cx="7014300" cy="755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457200" rtl="0" algn="l">
              <a:spcBef>
                <a:spcPts val="0"/>
              </a:spcBef>
              <a:spcAft>
                <a:spcPts val="0"/>
              </a:spcAft>
              <a:buNone/>
            </a:pPr>
            <a:r>
              <a:rPr lang="en"/>
              <a:t>Our plan for the second year</a:t>
            </a:r>
            <a:endParaRPr/>
          </a:p>
          <a:p>
            <a:pPr indent="0" lvl="0" marL="0" rtl="0" algn="l">
              <a:spcBef>
                <a:spcPts val="0"/>
              </a:spcBef>
              <a:spcAft>
                <a:spcPts val="0"/>
              </a:spcAft>
              <a:buNone/>
            </a:pPr>
            <a:r>
              <a:t/>
            </a:r>
            <a:endParaRPr/>
          </a:p>
        </p:txBody>
      </p:sp>
      <p:sp>
        <p:nvSpPr>
          <p:cNvPr id="163" name="Google Shape;163;p23"/>
          <p:cNvSpPr txBox="1"/>
          <p:nvPr>
            <p:ph idx="4294967295" type="body"/>
          </p:nvPr>
        </p:nvSpPr>
        <p:spPr>
          <a:xfrm>
            <a:off x="147675" y="1578050"/>
            <a:ext cx="4995900" cy="31509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We are working with Stanford electrophysiologist,  Sanjiv M. Narayan, to assemble a patient registry. </a:t>
            </a:r>
            <a:endParaRPr sz="1400"/>
          </a:p>
          <a:p>
            <a:pPr indent="-317500" lvl="0" marL="457200" rtl="0" algn="l">
              <a:spcBef>
                <a:spcPts val="0"/>
              </a:spcBef>
              <a:spcAft>
                <a:spcPts val="0"/>
              </a:spcAft>
              <a:buSzPts val="1400"/>
              <a:buChar char="●"/>
            </a:pPr>
            <a:r>
              <a:rPr lang="en" sz="1400"/>
              <a:t>The patient registry is &gt;500 patients and growing by ~100pts/year. </a:t>
            </a:r>
            <a:endParaRPr sz="1400"/>
          </a:p>
          <a:p>
            <a:pPr indent="-317500" lvl="0" marL="457200" rtl="0" algn="l">
              <a:spcBef>
                <a:spcPts val="0"/>
              </a:spcBef>
              <a:spcAft>
                <a:spcPts val="0"/>
              </a:spcAft>
              <a:buSzPts val="1400"/>
              <a:buChar char="●"/>
            </a:pPr>
            <a:r>
              <a:rPr lang="en" sz="1400"/>
              <a:t>For these patients, we have a lot of data: activation maps, electrogram data, geometry data, and many other variables (sex, age, history, etc.).</a:t>
            </a:r>
            <a:endParaRPr sz="1400"/>
          </a:p>
          <a:p>
            <a:pPr indent="-317500" lvl="0" marL="457200" rtl="0" algn="l">
              <a:spcBef>
                <a:spcPts val="0"/>
              </a:spcBef>
              <a:spcAft>
                <a:spcPts val="0"/>
              </a:spcAft>
              <a:buSzPts val="1400"/>
              <a:buChar char="●"/>
            </a:pPr>
            <a:r>
              <a:rPr lang="en" sz="1400"/>
              <a:t>We would really like to go the patient specific modeling route.</a:t>
            </a:r>
            <a:endParaRPr sz="1400"/>
          </a:p>
          <a:p>
            <a:pPr indent="0" lvl="0" marL="0" rtl="0" algn="l">
              <a:spcBef>
                <a:spcPts val="1600"/>
              </a:spcBef>
              <a:spcAft>
                <a:spcPts val="0"/>
              </a:spcAft>
              <a:buNone/>
            </a:pPr>
            <a:r>
              <a:t/>
            </a:r>
            <a:endParaRPr sz="1400"/>
          </a:p>
          <a:p>
            <a:pPr indent="0" lvl="0" marL="0" rtl="0" algn="l">
              <a:spcBef>
                <a:spcPts val="1600"/>
              </a:spcBef>
              <a:spcAft>
                <a:spcPts val="0"/>
              </a:spcAft>
              <a:buNone/>
            </a:pPr>
            <a:r>
              <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sp>
        <p:nvSpPr>
          <p:cNvPr id="164" name="Google Shape;164;p23"/>
          <p:cNvSpPr txBox="1"/>
          <p:nvPr/>
        </p:nvSpPr>
        <p:spPr>
          <a:xfrm>
            <a:off x="4899900" y="1589200"/>
            <a:ext cx="3956700" cy="1859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Sanjiv M. Narayan, M.D. Ph.D.</a:t>
            </a:r>
            <a:endParaRPr sz="1800">
              <a:solidFill>
                <a:schemeClr val="dk1"/>
              </a:solidFill>
              <a:latin typeface="Lato"/>
              <a:ea typeface="Lato"/>
              <a:cs typeface="Lato"/>
              <a:sym typeface="Lato"/>
            </a:endParaRPr>
          </a:p>
          <a:p>
            <a:pPr indent="0" lvl="0" marL="0" rtl="0" algn="ctr">
              <a:spcBef>
                <a:spcPts val="0"/>
              </a:spcBef>
              <a:spcAft>
                <a:spcPts val="0"/>
              </a:spcAft>
              <a:buNone/>
            </a:pPr>
            <a:r>
              <a:rPr lang="en" sz="1800">
                <a:solidFill>
                  <a:schemeClr val="dk1"/>
                </a:solidFill>
                <a:latin typeface="Lato"/>
                <a:ea typeface="Lato"/>
                <a:cs typeface="Lato"/>
                <a:sym typeface="Lato"/>
              </a:rPr>
              <a:t>Professor of Medicine</a:t>
            </a:r>
            <a:endParaRPr sz="1800">
              <a:solidFill>
                <a:schemeClr val="dk1"/>
              </a:solidFill>
              <a:latin typeface="Lato"/>
              <a:ea typeface="Lato"/>
              <a:cs typeface="Lato"/>
              <a:sym typeface="Lato"/>
            </a:endParaRPr>
          </a:p>
          <a:p>
            <a:pPr indent="0" lvl="0" marL="0" rtl="0" algn="ctr">
              <a:spcBef>
                <a:spcPts val="0"/>
              </a:spcBef>
              <a:spcAft>
                <a:spcPts val="0"/>
              </a:spcAft>
              <a:buNone/>
            </a:pPr>
            <a:r>
              <a:rPr lang="en" sz="1800">
                <a:solidFill>
                  <a:schemeClr val="dk1"/>
                </a:solidFill>
                <a:latin typeface="Lato"/>
                <a:ea typeface="Lato"/>
                <a:cs typeface="Lato"/>
                <a:sym typeface="Lato"/>
              </a:rPr>
              <a:t>Co-Director, Stanford Arrhythmia Center</a:t>
            </a:r>
            <a:endParaRPr sz="1800">
              <a:solidFill>
                <a:schemeClr val="dk1"/>
              </a:solidFill>
              <a:latin typeface="Lato"/>
              <a:ea typeface="Lato"/>
              <a:cs typeface="Lato"/>
              <a:sym typeface="Lato"/>
            </a:endParaRPr>
          </a:p>
          <a:p>
            <a:pPr indent="0" lvl="0" marL="0" rtl="0" algn="ctr">
              <a:lnSpc>
                <a:spcPct val="115000"/>
              </a:lnSpc>
              <a:spcBef>
                <a:spcPts val="0"/>
              </a:spcBef>
              <a:spcAft>
                <a:spcPts val="1600"/>
              </a:spcAft>
              <a:buNone/>
            </a:pPr>
            <a:r>
              <a:t/>
            </a:r>
            <a:endParaRPr>
              <a:solidFill>
                <a:schemeClr val="dk1"/>
              </a:solidFill>
              <a:latin typeface="Lato"/>
              <a:ea typeface="Lato"/>
              <a:cs typeface="Lato"/>
              <a:sym typeface="Lato"/>
            </a:endParaRPr>
          </a:p>
        </p:txBody>
      </p:sp>
      <p:pic>
        <p:nvPicPr>
          <p:cNvPr id="165" name="Google Shape;165;p23"/>
          <p:cNvPicPr preferRelativeResize="0"/>
          <p:nvPr/>
        </p:nvPicPr>
        <p:blipFill>
          <a:blip r:embed="rId4">
            <a:alphaModFix/>
          </a:blip>
          <a:stretch>
            <a:fillRect/>
          </a:stretch>
        </p:blipFill>
        <p:spPr>
          <a:xfrm>
            <a:off x="6119825" y="3143500"/>
            <a:ext cx="1516850" cy="4411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24"/>
          <p:cNvSpPr txBox="1"/>
          <p:nvPr>
            <p:ph type="title"/>
          </p:nvPr>
        </p:nvSpPr>
        <p:spPr>
          <a:xfrm>
            <a:off x="311700" y="372725"/>
            <a:ext cx="8520600" cy="645000"/>
          </a:xfrm>
          <a:prstGeom prst="rect">
            <a:avLst/>
          </a:prstGeom>
          <a:effectLst>
            <a:outerShdw blurRad="57150" rotWithShape="0" algn="bl" dir="5400000" dist="19050">
              <a:srgbClr val="000000">
                <a:alpha val="87000"/>
              </a:srgbClr>
            </a:outerShdw>
          </a:effectLst>
        </p:spPr>
        <p:txBody>
          <a:bodyPr anchorCtr="0" anchor="t" bIns="91425" lIns="91425" spcFirstLastPara="1" rIns="91425" wrap="square" tIns="91425">
            <a:noAutofit/>
          </a:bodyPr>
          <a:lstStyle/>
          <a:p>
            <a:pPr indent="0" lvl="0" marL="457200" rtl="0" algn="l">
              <a:spcBef>
                <a:spcPts val="0"/>
              </a:spcBef>
              <a:spcAft>
                <a:spcPts val="0"/>
              </a:spcAft>
              <a:buNone/>
            </a:pPr>
            <a:r>
              <a:rPr lang="en" sz="2400"/>
              <a:t>Brief website demo</a:t>
            </a:r>
            <a:endParaRPr sz="2400"/>
          </a:p>
          <a:p>
            <a:pPr indent="0" lvl="0" marL="457200" rtl="0" algn="l">
              <a:spcBef>
                <a:spcPts val="0"/>
              </a:spcBef>
              <a:spcAft>
                <a:spcPts val="0"/>
              </a:spcAft>
              <a:buNone/>
            </a:pPr>
            <a:r>
              <a:t/>
            </a:r>
            <a:endParaRPr sz="2400"/>
          </a:p>
          <a:p>
            <a:pPr indent="0" lvl="0" marL="0" rtl="0" algn="l">
              <a:spcBef>
                <a:spcPts val="0"/>
              </a:spcBef>
              <a:spcAft>
                <a:spcPts val="0"/>
              </a:spcAft>
              <a:buNone/>
            </a:pPr>
            <a:r>
              <a:t/>
            </a:r>
            <a:endParaRPr/>
          </a:p>
        </p:txBody>
      </p:sp>
      <p:sp>
        <p:nvSpPr>
          <p:cNvPr id="171" name="Google Shape;171;p24"/>
          <p:cNvSpPr txBox="1"/>
          <p:nvPr>
            <p:ph type="title"/>
          </p:nvPr>
        </p:nvSpPr>
        <p:spPr>
          <a:xfrm>
            <a:off x="509550" y="2307600"/>
            <a:ext cx="8124900" cy="1300800"/>
          </a:xfrm>
          <a:prstGeom prst="rect">
            <a:avLst/>
          </a:prstGeom>
          <a:effectLst>
            <a:outerShdw blurRad="57150" rotWithShape="0" algn="bl" dir="5400000" dist="19050">
              <a:srgbClr val="000000">
                <a:alpha val="87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2400" u="sng">
                <a:solidFill>
                  <a:schemeClr val="hlink"/>
                </a:solidFill>
                <a:hlinkClick r:id="rId4"/>
              </a:rPr>
              <a:t>http://afib.ucsd.edu</a:t>
            </a:r>
            <a:endParaRPr sz="2400"/>
          </a:p>
          <a:p>
            <a:pPr indent="0" lvl="0" marL="0" rtl="0" algn="ctr">
              <a:spcBef>
                <a:spcPts val="0"/>
              </a:spcBef>
              <a:spcAft>
                <a:spcPts val="0"/>
              </a:spcAft>
              <a:buNone/>
            </a:pPr>
            <a:r>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4"/>
          <p:cNvSpPr txBox="1"/>
          <p:nvPr>
            <p:ph idx="4294967295" type="title"/>
          </p:nvPr>
        </p:nvSpPr>
        <p:spPr>
          <a:xfrm>
            <a:off x="505500" y="556400"/>
            <a:ext cx="8133000" cy="4090800"/>
          </a:xfrm>
          <a:prstGeom prst="rect">
            <a:avLst/>
          </a:prstGeom>
          <a:effectLst>
            <a:outerShdw blurRad="57150" rotWithShape="0" algn="bl" dir="5400000" dist="28575">
              <a:srgbClr val="000000">
                <a:alpha val="78000"/>
              </a:srgbClr>
            </a:outerShdw>
            <a:reflection blurRad="0" dir="5400000" dist="695325" endA="0" endPos="72000" fadeDir="5400012" kx="0" rotWithShape="0" algn="bl" stA="62000" stPos="0" sy="-100000" ky="0"/>
          </a:effectLst>
        </p:spPr>
        <p:txBody>
          <a:bodyPr anchorCtr="0" anchor="t" bIns="91425" lIns="91425" spcFirstLastPara="1" rIns="91425" wrap="square" tIns="91425">
            <a:noAutofit/>
          </a:bodyPr>
          <a:lstStyle/>
          <a:p>
            <a:pPr indent="0" lvl="0" marL="0" rtl="0" algn="l">
              <a:spcBef>
                <a:spcPts val="0"/>
              </a:spcBef>
              <a:spcAft>
                <a:spcPts val="0"/>
              </a:spcAft>
              <a:buNone/>
            </a:pPr>
            <a:r>
              <a:rPr lang="en" sz="2400" u="sng"/>
              <a:t>Outline</a:t>
            </a:r>
            <a:endParaRPr sz="2400" u="sng"/>
          </a:p>
          <a:p>
            <a:pPr indent="-381000" lvl="0" marL="457200" rtl="0" algn="l">
              <a:spcBef>
                <a:spcPts val="0"/>
              </a:spcBef>
              <a:spcAft>
                <a:spcPts val="0"/>
              </a:spcAft>
              <a:buSzPts val="2400"/>
              <a:buChar char="★"/>
            </a:pPr>
            <a:r>
              <a:rPr lang="en" sz="2400"/>
              <a:t>Understanding the physiology of the disease</a:t>
            </a:r>
            <a:endParaRPr sz="2400"/>
          </a:p>
          <a:p>
            <a:pPr indent="-381000" lvl="0" marL="457200" rtl="0" algn="l">
              <a:spcBef>
                <a:spcPts val="0"/>
              </a:spcBef>
              <a:spcAft>
                <a:spcPts val="0"/>
              </a:spcAft>
              <a:buSzPts val="2400"/>
              <a:buChar char="★"/>
            </a:pPr>
            <a:r>
              <a:rPr lang="en" sz="2400"/>
              <a:t>Link between patients and our research</a:t>
            </a:r>
            <a:endParaRPr sz="2400"/>
          </a:p>
          <a:p>
            <a:pPr indent="-381000" lvl="0" marL="457200" rtl="0" algn="l">
              <a:spcBef>
                <a:spcPts val="0"/>
              </a:spcBef>
              <a:spcAft>
                <a:spcPts val="0"/>
              </a:spcAft>
              <a:buSzPts val="2400"/>
              <a:buChar char="★"/>
            </a:pPr>
            <a:r>
              <a:rPr lang="en" sz="2400"/>
              <a:t>Understanding our progress</a:t>
            </a:r>
            <a:endParaRPr sz="2400"/>
          </a:p>
          <a:p>
            <a:pPr indent="-381000" lvl="0" marL="457200" rtl="0" algn="l">
              <a:spcBef>
                <a:spcPts val="0"/>
              </a:spcBef>
              <a:spcAft>
                <a:spcPts val="0"/>
              </a:spcAft>
              <a:buSzPts val="2400"/>
              <a:buChar char="★"/>
            </a:pPr>
            <a:r>
              <a:rPr lang="en" sz="2400"/>
              <a:t>Our plan for the second year</a:t>
            </a:r>
            <a:endParaRPr sz="2400"/>
          </a:p>
          <a:p>
            <a:pPr indent="-381000" lvl="0" marL="457200" rtl="0" algn="l">
              <a:spcBef>
                <a:spcPts val="0"/>
              </a:spcBef>
              <a:spcAft>
                <a:spcPts val="0"/>
              </a:spcAft>
              <a:buSzPts val="2400"/>
              <a:buChar char="★"/>
            </a:pPr>
            <a:r>
              <a:rPr lang="en" sz="2400"/>
              <a:t>Brief website demo</a:t>
            </a:r>
            <a:endParaRPr sz="2400"/>
          </a:p>
          <a:p>
            <a:pPr indent="-381000" lvl="0" marL="457200" rtl="0" algn="l">
              <a:spcBef>
                <a:spcPts val="0"/>
              </a:spcBef>
              <a:spcAft>
                <a:spcPts val="0"/>
              </a:spcAft>
              <a:buSzPts val="2400"/>
              <a:buChar char="★"/>
            </a:pPr>
            <a:r>
              <a:rPr lang="en" sz="2400"/>
              <a:t>Time for questions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5"/>
          <p:cNvSpPr txBox="1"/>
          <p:nvPr>
            <p:ph type="title"/>
          </p:nvPr>
        </p:nvSpPr>
        <p:spPr>
          <a:xfrm>
            <a:off x="311700" y="372725"/>
            <a:ext cx="8520600" cy="6450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457200" rtl="0" algn="l">
              <a:spcBef>
                <a:spcPts val="0"/>
              </a:spcBef>
              <a:spcAft>
                <a:spcPts val="0"/>
              </a:spcAft>
              <a:buNone/>
            </a:pPr>
            <a:r>
              <a:rPr lang="en" sz="2400"/>
              <a:t>Understanding the physiology of the disease</a:t>
            </a:r>
            <a:endParaRPr sz="2400"/>
          </a:p>
          <a:p>
            <a:pPr indent="0" lvl="0" marL="0" rtl="0" algn="l">
              <a:spcBef>
                <a:spcPts val="0"/>
              </a:spcBef>
              <a:spcAft>
                <a:spcPts val="0"/>
              </a:spcAft>
              <a:buNone/>
            </a:pPr>
            <a:r>
              <a:t/>
            </a:r>
            <a:endParaRPr/>
          </a:p>
        </p:txBody>
      </p:sp>
      <p:sp>
        <p:nvSpPr>
          <p:cNvPr id="80" name="Google Shape;80;p15"/>
          <p:cNvSpPr txBox="1"/>
          <p:nvPr>
            <p:ph idx="1" type="body"/>
          </p:nvPr>
        </p:nvSpPr>
        <p:spPr>
          <a:xfrm>
            <a:off x="311700" y="1189200"/>
            <a:ext cx="4806900" cy="3150900"/>
          </a:xfrm>
          <a:prstGeom prst="rect">
            <a:avLst/>
          </a:prstGeom>
          <a:effectLst>
            <a:outerShdw blurRad="57150" rotWithShape="0" algn="bl" dir="5400000" dist="19050">
              <a:srgbClr val="000000"/>
            </a:outerShdw>
          </a:effectLst>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human heart has four chambers.</a:t>
            </a:r>
            <a:endParaRPr/>
          </a:p>
          <a:p>
            <a:pPr indent="-342900" lvl="0" marL="457200" rtl="0" algn="l">
              <a:spcBef>
                <a:spcPts val="0"/>
              </a:spcBef>
              <a:spcAft>
                <a:spcPts val="0"/>
              </a:spcAft>
              <a:buSzPts val="1800"/>
              <a:buChar char="➔"/>
            </a:pPr>
            <a:r>
              <a:rPr lang="en"/>
              <a:t>The atrium is thin (~1mm) and pumps blood to the ventricles.</a:t>
            </a:r>
            <a:endParaRPr/>
          </a:p>
          <a:p>
            <a:pPr indent="-342900" lvl="0" marL="457200" rtl="0" algn="l">
              <a:spcBef>
                <a:spcPts val="0"/>
              </a:spcBef>
              <a:spcAft>
                <a:spcPts val="0"/>
              </a:spcAft>
              <a:buSzPts val="1800"/>
              <a:buChar char="➔"/>
            </a:pPr>
            <a:r>
              <a:rPr lang="en"/>
              <a:t>AF is a type of cardiac </a:t>
            </a:r>
            <a:r>
              <a:rPr lang="en"/>
              <a:t>arrhythmia where the heart “quivers”.</a:t>
            </a:r>
            <a:endParaRPr/>
          </a:p>
          <a:p>
            <a:pPr indent="-342900" lvl="0" marL="457200" rtl="0" algn="l">
              <a:spcBef>
                <a:spcPts val="0"/>
              </a:spcBef>
              <a:spcAft>
                <a:spcPts val="0"/>
              </a:spcAft>
              <a:buSzPts val="1800"/>
              <a:buChar char="➔"/>
            </a:pPr>
            <a:r>
              <a:rPr lang="en"/>
              <a:t>AF Leads </a:t>
            </a:r>
            <a:r>
              <a:rPr lang="en"/>
              <a:t>to blood pooling in the atrium</a:t>
            </a:r>
            <a:r>
              <a:rPr lang="en"/>
              <a:t>, which can lead to clotting, which can lead to stroke.</a:t>
            </a:r>
            <a:endParaRPr/>
          </a:p>
          <a:p>
            <a:pPr indent="-342900" lvl="0" marL="457200" rtl="0" algn="l">
              <a:spcBef>
                <a:spcPts val="0"/>
              </a:spcBef>
              <a:spcAft>
                <a:spcPts val="0"/>
              </a:spcAft>
              <a:buSzPts val="1800"/>
              <a:buChar char="➔"/>
            </a:pPr>
            <a:r>
              <a:rPr lang="en"/>
              <a:t>At least 2.7 million Americans are living with AF.</a:t>
            </a:r>
            <a:endParaRPr/>
          </a:p>
        </p:txBody>
      </p:sp>
      <p:pic>
        <p:nvPicPr>
          <p:cNvPr id="81" name="Google Shape;81;p15"/>
          <p:cNvPicPr preferRelativeResize="0"/>
          <p:nvPr/>
        </p:nvPicPr>
        <p:blipFill>
          <a:blip r:embed="rId4">
            <a:alphaModFix/>
          </a:blip>
          <a:stretch>
            <a:fillRect/>
          </a:stretch>
        </p:blipFill>
        <p:spPr>
          <a:xfrm>
            <a:off x="4908975" y="1170125"/>
            <a:ext cx="3490625" cy="3205050"/>
          </a:xfrm>
          <a:prstGeom prst="rect">
            <a:avLst/>
          </a:prstGeom>
          <a:noFill/>
          <a:ln>
            <a:noFill/>
          </a:ln>
          <a:effectLst>
            <a:outerShdw blurRad="114300" rotWithShape="0" algn="bl" dir="5400000" dist="47625">
              <a:srgbClr val="000000">
                <a:alpha val="87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6"/>
          <p:cNvSpPr txBox="1"/>
          <p:nvPr>
            <p:ph type="title"/>
          </p:nvPr>
        </p:nvSpPr>
        <p:spPr>
          <a:xfrm>
            <a:off x="311700" y="372725"/>
            <a:ext cx="8520600" cy="645000"/>
          </a:xfrm>
          <a:prstGeom prst="rect">
            <a:avLst/>
          </a:prstGeom>
          <a:effectLst>
            <a:outerShdw blurRad="57150" rotWithShape="0" algn="bl" dir="5400000" dist="19050">
              <a:srgbClr val="000000">
                <a:alpha val="88000"/>
              </a:srgbClr>
            </a:outerShdw>
          </a:effectLst>
        </p:spPr>
        <p:txBody>
          <a:bodyPr anchorCtr="0" anchor="t" bIns="91425" lIns="91425" spcFirstLastPara="1" rIns="91425" wrap="square" tIns="91425">
            <a:noAutofit/>
          </a:bodyPr>
          <a:lstStyle/>
          <a:p>
            <a:pPr indent="0" lvl="0" marL="457200" rtl="0" algn="l">
              <a:spcBef>
                <a:spcPts val="0"/>
              </a:spcBef>
              <a:spcAft>
                <a:spcPts val="0"/>
              </a:spcAft>
              <a:buNone/>
            </a:pPr>
            <a:r>
              <a:rPr lang="en" sz="2400"/>
              <a:t>Understanding the physiology of the disease</a:t>
            </a:r>
            <a:endParaRPr sz="2400"/>
          </a:p>
          <a:p>
            <a:pPr indent="0" lvl="0" marL="0" rtl="0" algn="l">
              <a:spcBef>
                <a:spcPts val="0"/>
              </a:spcBef>
              <a:spcAft>
                <a:spcPts val="0"/>
              </a:spcAft>
              <a:buNone/>
            </a:pPr>
            <a:r>
              <a:t/>
            </a:r>
            <a:endParaRPr/>
          </a:p>
        </p:txBody>
      </p:sp>
      <p:sp>
        <p:nvSpPr>
          <p:cNvPr id="87" name="Google Shape;87;p16"/>
          <p:cNvSpPr txBox="1"/>
          <p:nvPr>
            <p:ph idx="1" type="body"/>
          </p:nvPr>
        </p:nvSpPr>
        <p:spPr>
          <a:xfrm>
            <a:off x="311700" y="1417950"/>
            <a:ext cx="3999900" cy="1153800"/>
          </a:xfrm>
          <a:prstGeom prst="rect">
            <a:avLst/>
          </a:prstGeom>
          <a:effectLst>
            <a:outerShdw blurRad="142875" rotWithShape="0" algn="bl" dir="5400000" dist="19050">
              <a:srgbClr val="000000"/>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800"/>
              <a:t>A heart cell is excitable: a stimulus that is sufficiently long or strong will generate an excitation.</a:t>
            </a:r>
            <a:endParaRPr sz="1800"/>
          </a:p>
          <a:p>
            <a:pPr indent="0" lvl="0" marL="0" rtl="0" algn="l">
              <a:spcBef>
                <a:spcPts val="1600"/>
              </a:spcBef>
              <a:spcAft>
                <a:spcPts val="1600"/>
              </a:spcAft>
              <a:buNone/>
            </a:pPr>
            <a:r>
              <a:t/>
            </a:r>
            <a:endParaRPr/>
          </a:p>
        </p:txBody>
      </p:sp>
      <p:sp>
        <p:nvSpPr>
          <p:cNvPr id="88" name="Google Shape;88;p16"/>
          <p:cNvSpPr txBox="1"/>
          <p:nvPr>
            <p:ph idx="2" type="body"/>
          </p:nvPr>
        </p:nvSpPr>
        <p:spPr>
          <a:xfrm>
            <a:off x="4785500" y="948950"/>
            <a:ext cx="3999900" cy="3309000"/>
          </a:xfrm>
          <a:prstGeom prst="rect">
            <a:avLst/>
          </a:prstGeom>
          <a:effectLst>
            <a:outerShdw blurRad="57150" rotWithShape="0" algn="bl" dir="5400000" dist="19050">
              <a:srgbClr val="000000">
                <a:alpha val="86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t>Evidence for spiral waves observed previously</a:t>
            </a:r>
            <a:endParaRPr/>
          </a:p>
          <a:p>
            <a:pPr indent="-317500" lvl="0" marL="457200" rtl="0" algn="l">
              <a:spcBef>
                <a:spcPts val="1600"/>
              </a:spcBef>
              <a:spcAft>
                <a:spcPts val="0"/>
              </a:spcAft>
              <a:buSzPts val="1400"/>
              <a:buChar char="●"/>
            </a:pPr>
            <a:r>
              <a:rPr lang="en"/>
              <a:t>in sheep heart during AF - </a:t>
            </a:r>
            <a:r>
              <a:rPr i="1" lang="en"/>
              <a:t>Skanes et al, Circulation (1998)</a:t>
            </a:r>
            <a:endParaRPr i="1"/>
          </a:p>
          <a:p>
            <a:pPr indent="-317500" lvl="0" marL="457200" rtl="0" algn="l">
              <a:spcBef>
                <a:spcPts val="0"/>
              </a:spcBef>
              <a:spcAft>
                <a:spcPts val="0"/>
              </a:spcAft>
              <a:buSzPts val="1400"/>
              <a:buChar char="●"/>
            </a:pPr>
            <a:r>
              <a:rPr lang="en"/>
              <a:t>in dog heart during VF -  </a:t>
            </a:r>
            <a:r>
              <a:rPr i="1" lang="en"/>
              <a:t>Witkowski et al, Nature (1998)</a:t>
            </a:r>
            <a:endParaRPr i="1"/>
          </a:p>
          <a:p>
            <a:pPr indent="-317500" lvl="0" marL="457200" rtl="0" algn="l">
              <a:spcBef>
                <a:spcPts val="0"/>
              </a:spcBef>
              <a:spcAft>
                <a:spcPts val="0"/>
              </a:spcAft>
              <a:buSzPts val="1400"/>
              <a:buChar char="●"/>
            </a:pPr>
            <a:r>
              <a:rPr lang="en"/>
              <a:t>in explanted human heart - </a:t>
            </a:r>
            <a:r>
              <a:rPr i="1" lang="en"/>
              <a:t>Hansen et al, Euro. Heart J. (2015)</a:t>
            </a:r>
            <a:endParaRPr i="1"/>
          </a:p>
          <a:p>
            <a:pPr indent="0" lvl="0" marL="0" rtl="0" algn="l">
              <a:spcBef>
                <a:spcPts val="0"/>
              </a:spcBef>
              <a:spcAft>
                <a:spcPts val="0"/>
              </a:spcAft>
              <a:buNone/>
            </a:pPr>
            <a:r>
              <a:rPr lang="en"/>
              <a:t>Our own evidence shows spiral waves as well</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89" name="Google Shape;89;p16"/>
          <p:cNvPicPr preferRelativeResize="0"/>
          <p:nvPr/>
        </p:nvPicPr>
        <p:blipFill>
          <a:blip r:embed="rId4">
            <a:alphaModFix/>
          </a:blip>
          <a:stretch>
            <a:fillRect/>
          </a:stretch>
        </p:blipFill>
        <p:spPr>
          <a:xfrm>
            <a:off x="311700" y="3012698"/>
            <a:ext cx="4260301" cy="1832552"/>
          </a:xfrm>
          <a:prstGeom prst="rect">
            <a:avLst/>
          </a:prstGeom>
          <a:noFill/>
          <a:ln>
            <a:noFill/>
          </a:ln>
          <a:effectLst>
            <a:outerShdw blurRad="57150" rotWithShape="0" algn="bl" dir="5400000" dist="19050">
              <a:srgbClr val="000000">
                <a:alpha val="50000"/>
              </a:srgbClr>
            </a:outerShdw>
          </a:effectLst>
        </p:spPr>
      </p:pic>
      <p:pic>
        <p:nvPicPr>
          <p:cNvPr id="90" name="Google Shape;90;p16"/>
          <p:cNvPicPr preferRelativeResize="0"/>
          <p:nvPr/>
        </p:nvPicPr>
        <p:blipFill rotWithShape="1">
          <a:blip r:embed="rId5">
            <a:alphaModFix/>
          </a:blip>
          <a:srcRect b="14257" l="0" r="44991" t="28181"/>
          <a:stretch/>
        </p:blipFill>
        <p:spPr>
          <a:xfrm>
            <a:off x="5559488" y="3368900"/>
            <a:ext cx="2545725" cy="1247750"/>
          </a:xfrm>
          <a:prstGeom prst="rect">
            <a:avLst/>
          </a:prstGeom>
          <a:noFill/>
          <a:ln>
            <a:noFill/>
          </a:ln>
          <a:effectLst>
            <a:outerShdw blurRad="57150" rotWithShape="0" algn="bl" dir="5400000" dist="19050">
              <a:srgbClr val="000000">
                <a:alpha val="50000"/>
              </a:srgbClr>
            </a:outerShdw>
          </a:effectLst>
        </p:spPr>
      </p:pic>
      <p:sp>
        <p:nvSpPr>
          <p:cNvPr id="91" name="Google Shape;91;p16"/>
          <p:cNvSpPr txBox="1"/>
          <p:nvPr/>
        </p:nvSpPr>
        <p:spPr>
          <a:xfrm>
            <a:off x="6102075" y="4549025"/>
            <a:ext cx="2412900" cy="4098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i="1" lang="en" sz="1200">
                <a:solidFill>
                  <a:srgbClr val="FFFFFF"/>
                </a:solidFill>
                <a:latin typeface="Lato"/>
                <a:ea typeface="Lato"/>
                <a:cs typeface="Lato"/>
                <a:sym typeface="Lato"/>
              </a:rPr>
              <a:t>Skanes et al, Circulation (1998)</a:t>
            </a:r>
            <a:endParaRPr i="1" sz="1200">
              <a:solidFill>
                <a:srgbClr val="FFFFFF"/>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17"/>
          <p:cNvSpPr txBox="1"/>
          <p:nvPr>
            <p:ph type="title"/>
          </p:nvPr>
        </p:nvSpPr>
        <p:spPr>
          <a:xfrm>
            <a:off x="311700" y="372725"/>
            <a:ext cx="8520600" cy="645000"/>
          </a:xfrm>
          <a:prstGeom prst="rect">
            <a:avLst/>
          </a:prstGeom>
          <a:effectLst>
            <a:outerShdw blurRad="57150" rotWithShape="0" algn="bl" dir="5400000" dist="19050">
              <a:srgbClr val="000000">
                <a:alpha val="93000"/>
              </a:srgbClr>
            </a:outerShdw>
          </a:effectLst>
        </p:spPr>
        <p:txBody>
          <a:bodyPr anchorCtr="0" anchor="t" bIns="91425" lIns="91425" spcFirstLastPara="1" rIns="91425" wrap="square" tIns="91425">
            <a:noAutofit/>
          </a:bodyPr>
          <a:lstStyle/>
          <a:p>
            <a:pPr indent="0" lvl="0" marL="457200" rtl="0" algn="l">
              <a:spcBef>
                <a:spcPts val="0"/>
              </a:spcBef>
              <a:spcAft>
                <a:spcPts val="0"/>
              </a:spcAft>
              <a:buNone/>
            </a:pPr>
            <a:r>
              <a:rPr lang="en" sz="2400"/>
              <a:t>Link between patients and our research</a:t>
            </a:r>
            <a:endParaRPr sz="2400"/>
          </a:p>
          <a:p>
            <a:pPr indent="0" lvl="0" marL="0" rtl="0" algn="l">
              <a:spcBef>
                <a:spcPts val="0"/>
              </a:spcBef>
              <a:spcAft>
                <a:spcPts val="0"/>
              </a:spcAft>
              <a:buNone/>
            </a:pPr>
            <a:r>
              <a:t/>
            </a:r>
            <a:endParaRPr/>
          </a:p>
        </p:txBody>
      </p:sp>
      <p:pic>
        <p:nvPicPr>
          <p:cNvPr id="97" name="Google Shape;97;p17"/>
          <p:cNvPicPr preferRelativeResize="0"/>
          <p:nvPr/>
        </p:nvPicPr>
        <p:blipFill rotWithShape="1">
          <a:blip r:embed="rId4">
            <a:alphaModFix/>
          </a:blip>
          <a:srcRect b="1017" l="1967" r="1133" t="2035"/>
          <a:stretch/>
        </p:blipFill>
        <p:spPr>
          <a:xfrm>
            <a:off x="387899" y="1602725"/>
            <a:ext cx="4125675" cy="2350050"/>
          </a:xfrm>
          <a:prstGeom prst="rect">
            <a:avLst/>
          </a:prstGeom>
          <a:noFill/>
          <a:ln>
            <a:noFill/>
          </a:ln>
          <a:effectLst>
            <a:outerShdw blurRad="342900" rotWithShape="0" algn="bl" dir="5400000" dist="9525">
              <a:srgbClr val="000000">
                <a:alpha val="94000"/>
              </a:srgbClr>
            </a:outerShdw>
          </a:effectLst>
        </p:spPr>
      </p:pic>
      <p:sp>
        <p:nvSpPr>
          <p:cNvPr id="98" name="Google Shape;98;p17"/>
          <p:cNvSpPr txBox="1"/>
          <p:nvPr>
            <p:ph idx="2" type="body"/>
          </p:nvPr>
        </p:nvSpPr>
        <p:spPr>
          <a:xfrm>
            <a:off x="291650" y="3903625"/>
            <a:ext cx="8818200" cy="585000"/>
          </a:xfrm>
          <a:prstGeom prst="rect">
            <a:avLst/>
          </a:prstGeom>
          <a:effectLst>
            <a:outerShdw blurRad="57150" rotWithShape="0" algn="bl" dir="5400000" dist="19050">
              <a:srgbClr val="000000">
                <a:alpha val="89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a:t>Narayan, et al., CONFIRM. JACC 2012; 60(7): 628-636</a:t>
            </a:r>
            <a:endParaRPr i="1"/>
          </a:p>
          <a:p>
            <a:pPr indent="0" lvl="0" marL="0" rtl="0" algn="l">
              <a:lnSpc>
                <a:spcPct val="100000"/>
              </a:lnSpc>
              <a:spcBef>
                <a:spcPts val="0"/>
              </a:spcBef>
              <a:spcAft>
                <a:spcPts val="0"/>
              </a:spcAft>
              <a:buNone/>
            </a:pPr>
            <a:r>
              <a:rPr i="1" lang="en"/>
              <a:t>Morillo, Natale et al., RAAFT-2, LBCT HRS 2012; Weerasooriya, Haissaguerre, JACC 2011</a:t>
            </a:r>
            <a:endParaRPr i="1"/>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sp>
        <p:nvSpPr>
          <p:cNvPr id="99" name="Google Shape;99;p17"/>
          <p:cNvSpPr txBox="1"/>
          <p:nvPr>
            <p:ph idx="2" type="body"/>
          </p:nvPr>
        </p:nvSpPr>
        <p:spPr>
          <a:xfrm>
            <a:off x="4578425" y="1551125"/>
            <a:ext cx="3999900" cy="2478000"/>
          </a:xfrm>
          <a:prstGeom prst="rect">
            <a:avLst/>
          </a:prstGeom>
          <a:effectLst>
            <a:outerShdw blurRad="85725" rotWithShape="0" algn="bl" dir="2760000" dist="9525">
              <a:srgbClr val="000000"/>
            </a:outerShdw>
          </a:effectLst>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Focal Impulse and Rotor Modulation  (FIRM) is a method of catheter ablation that is currently in clinical practice. FIRM works by targeting locations spiral tips tend to reside for pointlike ablation. </a:t>
            </a:r>
            <a:endParaRPr/>
          </a:p>
          <a:p>
            <a:pPr indent="-317500" lvl="0" marL="457200" rtl="0" algn="l">
              <a:lnSpc>
                <a:spcPct val="100000"/>
              </a:lnSpc>
              <a:spcBef>
                <a:spcPts val="0"/>
              </a:spcBef>
              <a:spcAft>
                <a:spcPts val="0"/>
              </a:spcAft>
              <a:buSzPts val="1400"/>
              <a:buChar char="●"/>
            </a:pPr>
            <a:r>
              <a:rPr lang="en"/>
              <a:t>Compared to older methods:</a:t>
            </a:r>
            <a:endParaRPr/>
          </a:p>
          <a:p>
            <a:pPr indent="-317500" lvl="1" marL="914400" rtl="0" algn="l">
              <a:lnSpc>
                <a:spcPct val="100000"/>
              </a:lnSpc>
              <a:spcBef>
                <a:spcPts val="0"/>
              </a:spcBef>
              <a:spcAft>
                <a:spcPts val="0"/>
              </a:spcAft>
              <a:buSzPts val="1400"/>
              <a:buChar char="○"/>
            </a:pPr>
            <a:r>
              <a:rPr lang="en" sz="1400"/>
              <a:t>Much less tissue is destroyed</a:t>
            </a:r>
            <a:endParaRPr sz="1400"/>
          </a:p>
          <a:p>
            <a:pPr indent="-317500" lvl="1" marL="914400" rtl="0" algn="l">
              <a:lnSpc>
                <a:spcPct val="100000"/>
              </a:lnSpc>
              <a:spcBef>
                <a:spcPts val="0"/>
              </a:spcBef>
              <a:spcAft>
                <a:spcPts val="0"/>
              </a:spcAft>
              <a:buSzPts val="1400"/>
              <a:buChar char="○"/>
            </a:pPr>
            <a:r>
              <a:rPr lang="en" sz="1400"/>
              <a:t>Much better long-term outcome</a:t>
            </a:r>
            <a:endParaRPr sz="1400"/>
          </a:p>
          <a:p>
            <a:pPr indent="-317500" lvl="2" marL="1371600" rtl="0" algn="l">
              <a:lnSpc>
                <a:spcPct val="100000"/>
              </a:lnSpc>
              <a:spcBef>
                <a:spcPts val="0"/>
              </a:spcBef>
              <a:spcAft>
                <a:spcPts val="0"/>
              </a:spcAft>
              <a:buSzPts val="1400"/>
              <a:buChar char="■"/>
            </a:pPr>
            <a:r>
              <a:rPr lang="en" sz="1400"/>
              <a:t>&gt;80% AF free after 1 year</a:t>
            </a:r>
            <a:endParaRPr sz="1400"/>
          </a:p>
        </p:txBody>
      </p:sp>
      <p:sp>
        <p:nvSpPr>
          <p:cNvPr id="100" name="Google Shape;100;p17"/>
          <p:cNvSpPr txBox="1"/>
          <p:nvPr/>
        </p:nvSpPr>
        <p:spPr>
          <a:xfrm>
            <a:off x="987775" y="1071750"/>
            <a:ext cx="9040500" cy="3000000"/>
          </a:xfrm>
          <a:prstGeom prst="rect">
            <a:avLst/>
          </a:prstGeom>
          <a:noFill/>
          <a:ln>
            <a:noFill/>
          </a:ln>
          <a:effectLst>
            <a:outerShdw blurRad="57150" rotWithShape="0" algn="bl" dir="5400000" dist="19050">
              <a:srgbClr val="000000">
                <a:alpha val="96000"/>
              </a:srgbClr>
            </a:outerShdw>
          </a:effectLst>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Catheter Ablation surgery is an alternative to taking blood thinners.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18"/>
          <p:cNvSpPr txBox="1"/>
          <p:nvPr>
            <p:ph type="title"/>
          </p:nvPr>
        </p:nvSpPr>
        <p:spPr>
          <a:xfrm>
            <a:off x="311700" y="372725"/>
            <a:ext cx="8520600" cy="645000"/>
          </a:xfrm>
          <a:prstGeom prst="rect">
            <a:avLst/>
          </a:prstGeom>
          <a:effectLst>
            <a:outerShdw blurRad="57150" rotWithShape="0" algn="bl" dir="5400000" dist="19050">
              <a:srgbClr val="000000">
                <a:alpha val="93000"/>
              </a:srgbClr>
            </a:outerShdw>
          </a:effectLst>
        </p:spPr>
        <p:txBody>
          <a:bodyPr anchorCtr="0" anchor="t" bIns="91425" lIns="91425" spcFirstLastPara="1" rIns="91425" wrap="square" tIns="91425">
            <a:noAutofit/>
          </a:bodyPr>
          <a:lstStyle/>
          <a:p>
            <a:pPr indent="0" lvl="0" marL="457200" rtl="0" algn="l">
              <a:spcBef>
                <a:spcPts val="0"/>
              </a:spcBef>
              <a:spcAft>
                <a:spcPts val="0"/>
              </a:spcAft>
              <a:buNone/>
            </a:pPr>
            <a:r>
              <a:rPr lang="en" sz="2400"/>
              <a:t>Link between patients and our research</a:t>
            </a:r>
            <a:endParaRPr/>
          </a:p>
        </p:txBody>
      </p:sp>
      <p:sp>
        <p:nvSpPr>
          <p:cNvPr id="106" name="Google Shape;106;p18"/>
          <p:cNvSpPr txBox="1"/>
          <p:nvPr>
            <p:ph idx="1" type="body"/>
          </p:nvPr>
        </p:nvSpPr>
        <p:spPr>
          <a:xfrm>
            <a:off x="540300" y="1646550"/>
            <a:ext cx="3999900" cy="3150900"/>
          </a:xfrm>
          <a:prstGeom prst="rect">
            <a:avLst/>
          </a:prstGeom>
          <a:effectLst>
            <a:outerShdw blurRad="42863" rotWithShape="0" algn="bl" dir="3720000" dist="19050">
              <a:srgbClr val="000000"/>
            </a:outerShdw>
          </a:effectLst>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FIRM</a:t>
            </a:r>
            <a:r>
              <a:rPr lang="en"/>
              <a:t> catheter ablation appears to be more effective than traditional catheter ablation.</a:t>
            </a:r>
            <a:endParaRPr/>
          </a:p>
          <a:p>
            <a:pPr indent="-317500" lvl="0" marL="457200" rtl="0" algn="l">
              <a:spcBef>
                <a:spcPts val="0"/>
              </a:spcBef>
              <a:spcAft>
                <a:spcPts val="0"/>
              </a:spcAft>
              <a:buSzPts val="1400"/>
              <a:buChar char="●"/>
            </a:pPr>
            <a:r>
              <a:rPr lang="en"/>
              <a:t>We would like to go the patient-specific modelling route with our research.</a:t>
            </a:r>
            <a:endParaRPr/>
          </a:p>
          <a:p>
            <a:pPr indent="-317500" lvl="0" marL="457200" rtl="0" algn="l">
              <a:spcBef>
                <a:spcPts val="0"/>
              </a:spcBef>
              <a:spcAft>
                <a:spcPts val="0"/>
              </a:spcAft>
              <a:buSzPts val="1400"/>
              <a:buChar char="●"/>
            </a:pPr>
            <a:r>
              <a:rPr lang="en"/>
              <a:t>We incorporate patient data by taking</a:t>
            </a:r>
            <a:r>
              <a:rPr lang="en"/>
              <a:t> CT scans as inputs as inputs to our simulations.  MRI’s can also be used.  Smooth muscle fiber orientation can also be considered, but it’s not always feasible to measure that.</a:t>
            </a:r>
            <a:endParaRPr/>
          </a:p>
        </p:txBody>
      </p:sp>
      <p:pic>
        <p:nvPicPr>
          <p:cNvPr id="107" name="Google Shape;107;p18"/>
          <p:cNvPicPr preferRelativeResize="0"/>
          <p:nvPr/>
        </p:nvPicPr>
        <p:blipFill rotWithShape="1">
          <a:blip r:embed="rId4">
            <a:alphaModFix/>
          </a:blip>
          <a:srcRect b="0" l="14919" r="-3517" t="35897"/>
          <a:stretch/>
        </p:blipFill>
        <p:spPr>
          <a:xfrm>
            <a:off x="5074625" y="1713325"/>
            <a:ext cx="2717325" cy="2167525"/>
          </a:xfrm>
          <a:prstGeom prst="rect">
            <a:avLst/>
          </a:prstGeom>
          <a:noFill/>
          <a:ln>
            <a:noFill/>
          </a:ln>
          <a:effectLst>
            <a:outerShdw blurRad="157163" rotWithShape="0" algn="bl" dir="5400000" dist="19050">
              <a:srgbClr val="000000">
                <a:alpha val="90000"/>
              </a:srgbClr>
            </a:outerShdw>
          </a:effectLst>
        </p:spPr>
      </p:pic>
      <p:sp>
        <p:nvSpPr>
          <p:cNvPr id="108" name="Google Shape;108;p18"/>
          <p:cNvSpPr txBox="1"/>
          <p:nvPr>
            <p:ph idx="2" type="body"/>
          </p:nvPr>
        </p:nvSpPr>
        <p:spPr>
          <a:xfrm>
            <a:off x="5018950" y="3809900"/>
            <a:ext cx="4414200" cy="585000"/>
          </a:xfrm>
          <a:prstGeom prst="rect">
            <a:avLst/>
          </a:prstGeom>
          <a:effectLst>
            <a:outerShdw blurRad="142875" rotWithShape="0" algn="bl" dir="5400000" dist="19050">
              <a:srgbClr val="000000"/>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200"/>
              <a:t>Pictured: Point-like ablation treating Wolff-Parkinson-White syndrome, a congenital disease that leads to AF.</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19"/>
          <p:cNvSpPr txBox="1"/>
          <p:nvPr>
            <p:ph type="title"/>
          </p:nvPr>
        </p:nvSpPr>
        <p:spPr>
          <a:xfrm>
            <a:off x="311700" y="372725"/>
            <a:ext cx="8520600" cy="6450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457200" rtl="0" algn="l">
              <a:spcBef>
                <a:spcPts val="0"/>
              </a:spcBef>
              <a:spcAft>
                <a:spcPts val="0"/>
              </a:spcAft>
              <a:buNone/>
            </a:pPr>
            <a:r>
              <a:rPr lang="en" sz="2400"/>
              <a:t>Understanding our progress </a:t>
            </a:r>
            <a:endParaRPr sz="2400"/>
          </a:p>
          <a:p>
            <a:pPr indent="0" lvl="0" marL="0" rtl="0" algn="l">
              <a:spcBef>
                <a:spcPts val="0"/>
              </a:spcBef>
              <a:spcAft>
                <a:spcPts val="0"/>
              </a:spcAft>
              <a:buNone/>
            </a:pPr>
            <a:r>
              <a:t/>
            </a:r>
            <a:endParaRPr/>
          </a:p>
        </p:txBody>
      </p:sp>
      <p:pic>
        <p:nvPicPr>
          <p:cNvPr id="114" name="Google Shape;114;p19"/>
          <p:cNvPicPr preferRelativeResize="0"/>
          <p:nvPr/>
        </p:nvPicPr>
        <p:blipFill>
          <a:blip r:embed="rId4">
            <a:alphaModFix/>
          </a:blip>
          <a:stretch>
            <a:fillRect/>
          </a:stretch>
        </p:blipFill>
        <p:spPr>
          <a:xfrm>
            <a:off x="7139498" y="3182426"/>
            <a:ext cx="1436253" cy="1217050"/>
          </a:xfrm>
          <a:prstGeom prst="rect">
            <a:avLst/>
          </a:prstGeom>
          <a:noFill/>
          <a:ln>
            <a:noFill/>
          </a:ln>
          <a:effectLst>
            <a:outerShdw blurRad="57150" rotWithShape="0" algn="bl" dir="5400000" dist="19050">
              <a:srgbClr val="000000">
                <a:alpha val="50000"/>
              </a:srgbClr>
            </a:outerShdw>
          </a:effectLst>
        </p:spPr>
      </p:pic>
      <p:sp>
        <p:nvSpPr>
          <p:cNvPr id="115" name="Google Shape;115;p19"/>
          <p:cNvSpPr txBox="1"/>
          <p:nvPr/>
        </p:nvSpPr>
        <p:spPr>
          <a:xfrm>
            <a:off x="7139550" y="4399475"/>
            <a:ext cx="1939200" cy="518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000">
                <a:solidFill>
                  <a:schemeClr val="dk1"/>
                </a:solidFill>
                <a:latin typeface="Lato"/>
                <a:ea typeface="Lato"/>
                <a:cs typeface="Lato"/>
                <a:sym typeface="Lato"/>
              </a:rPr>
              <a:t>Vidmar D., Rappel W., </a:t>
            </a:r>
            <a:endParaRPr i="1" sz="1000">
              <a:solidFill>
                <a:schemeClr val="dk1"/>
              </a:solidFill>
              <a:latin typeface="Lato"/>
              <a:ea typeface="Lato"/>
              <a:cs typeface="Lato"/>
              <a:sym typeface="Lato"/>
            </a:endParaRPr>
          </a:p>
          <a:p>
            <a:pPr indent="0" lvl="0" marL="0" rtl="0" algn="l">
              <a:lnSpc>
                <a:spcPct val="115000"/>
              </a:lnSpc>
              <a:spcBef>
                <a:spcPts val="0"/>
              </a:spcBef>
              <a:spcAft>
                <a:spcPts val="0"/>
              </a:spcAft>
              <a:buNone/>
            </a:pPr>
            <a:r>
              <a:rPr i="1" lang="en" sz="1000">
                <a:solidFill>
                  <a:schemeClr val="dk1"/>
                </a:solidFill>
                <a:latin typeface="Lato"/>
                <a:ea typeface="Lato"/>
                <a:cs typeface="Lato"/>
                <a:sym typeface="Lato"/>
              </a:rPr>
              <a:t>Phys. Rev. E. 99. 012407 (2019).</a:t>
            </a:r>
            <a:endParaRPr i="1" sz="1000">
              <a:latin typeface="Lato"/>
              <a:ea typeface="Lato"/>
              <a:cs typeface="Lato"/>
              <a:sym typeface="Lato"/>
            </a:endParaRPr>
          </a:p>
        </p:txBody>
      </p:sp>
      <p:pic>
        <p:nvPicPr>
          <p:cNvPr id="116" name="Google Shape;116;p19"/>
          <p:cNvPicPr preferRelativeResize="0"/>
          <p:nvPr/>
        </p:nvPicPr>
        <p:blipFill>
          <a:blip r:embed="rId5">
            <a:alphaModFix/>
          </a:blip>
          <a:stretch>
            <a:fillRect/>
          </a:stretch>
        </p:blipFill>
        <p:spPr>
          <a:xfrm>
            <a:off x="330949" y="3006250"/>
            <a:ext cx="1737327" cy="1740700"/>
          </a:xfrm>
          <a:prstGeom prst="rect">
            <a:avLst/>
          </a:prstGeom>
          <a:noFill/>
          <a:ln>
            <a:noFill/>
          </a:ln>
          <a:effectLst>
            <a:outerShdw blurRad="57150" rotWithShape="0" algn="bl" dir="5400000" dist="19050">
              <a:srgbClr val="000000">
                <a:alpha val="50000"/>
              </a:srgbClr>
            </a:outerShdw>
          </a:effectLst>
        </p:spPr>
      </p:pic>
      <p:pic>
        <p:nvPicPr>
          <p:cNvPr id="117" name="Google Shape;117;p19"/>
          <p:cNvPicPr preferRelativeResize="0"/>
          <p:nvPr/>
        </p:nvPicPr>
        <p:blipFill>
          <a:blip r:embed="rId6">
            <a:alphaModFix/>
          </a:blip>
          <a:stretch>
            <a:fillRect/>
          </a:stretch>
        </p:blipFill>
        <p:spPr>
          <a:xfrm>
            <a:off x="2874525" y="2883375"/>
            <a:ext cx="3458775" cy="1986450"/>
          </a:xfrm>
          <a:prstGeom prst="rect">
            <a:avLst/>
          </a:prstGeom>
          <a:noFill/>
          <a:ln>
            <a:noFill/>
          </a:ln>
          <a:effectLst>
            <a:outerShdw blurRad="57150" rotWithShape="0" algn="bl" dir="5400000" dist="19050">
              <a:srgbClr val="000000">
                <a:alpha val="50000"/>
              </a:srgbClr>
            </a:outerShdw>
          </a:effectLst>
        </p:spPr>
      </p:pic>
      <p:sp>
        <p:nvSpPr>
          <p:cNvPr id="118" name="Google Shape;118;p19"/>
          <p:cNvSpPr/>
          <p:nvPr/>
        </p:nvSpPr>
        <p:spPr>
          <a:xfrm>
            <a:off x="6499238" y="3643800"/>
            <a:ext cx="474300" cy="465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9"/>
          <p:cNvSpPr/>
          <p:nvPr/>
        </p:nvSpPr>
        <p:spPr>
          <a:xfrm>
            <a:off x="2234250" y="3643800"/>
            <a:ext cx="474300" cy="465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9"/>
          <p:cNvSpPr txBox="1"/>
          <p:nvPr>
            <p:ph idx="2" type="body"/>
          </p:nvPr>
        </p:nvSpPr>
        <p:spPr>
          <a:xfrm>
            <a:off x="374375" y="1273975"/>
            <a:ext cx="6226200" cy="24309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 single spiral wave may crash into itself, breaking up into multiple spiral waves.</a:t>
            </a:r>
            <a:endParaRPr/>
          </a:p>
          <a:p>
            <a:pPr indent="-317500" lvl="0" marL="457200" rtl="0" algn="l">
              <a:spcBef>
                <a:spcPts val="0"/>
              </a:spcBef>
              <a:spcAft>
                <a:spcPts val="0"/>
              </a:spcAft>
              <a:buSzPts val="1400"/>
              <a:buChar char="●"/>
            </a:pPr>
            <a:r>
              <a:rPr lang="en"/>
              <a:t>If we consider the number of spiral tips a patient has to be n ≥ 0, then we can model the creation and annihilation of spiral tips as a Markov Chain, or more specifically, a birth-death process where n = 0 iff a patient’s AF is resolved.</a:t>
            </a:r>
            <a:endParaRPr/>
          </a:p>
          <a:p>
            <a:pPr indent="0" lvl="0" marL="457200" rtl="0" algn="l">
              <a:spcBef>
                <a:spcPts val="1600"/>
              </a:spcBef>
              <a:spcAft>
                <a:spcPts val="1600"/>
              </a:spcAft>
              <a:buNone/>
            </a:pPr>
            <a:r>
              <a:t/>
            </a:r>
            <a:endParaRPr/>
          </a:p>
        </p:txBody>
      </p:sp>
      <p:sp>
        <p:nvSpPr>
          <p:cNvPr id="121" name="Google Shape;121;p19"/>
          <p:cNvSpPr txBox="1"/>
          <p:nvPr/>
        </p:nvSpPr>
        <p:spPr>
          <a:xfrm>
            <a:off x="6425375" y="1247075"/>
            <a:ext cx="2718600" cy="1636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P</a:t>
            </a:r>
            <a:r>
              <a:rPr lang="en">
                <a:solidFill>
                  <a:schemeClr val="dk1"/>
                </a:solidFill>
                <a:latin typeface="Lato"/>
                <a:ea typeface="Lato"/>
                <a:cs typeface="Lato"/>
                <a:sym typeface="Lato"/>
              </a:rPr>
              <a:t>oint-like spiral tip trajectories can be used to measure spiral tip-spiral tip interactions, which can then be used to calculate these birth-death rates: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20"/>
          <p:cNvSpPr txBox="1"/>
          <p:nvPr>
            <p:ph type="title"/>
          </p:nvPr>
        </p:nvSpPr>
        <p:spPr>
          <a:xfrm>
            <a:off x="311700" y="372725"/>
            <a:ext cx="8520600" cy="6450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457200" rtl="0" algn="l">
              <a:spcBef>
                <a:spcPts val="0"/>
              </a:spcBef>
              <a:spcAft>
                <a:spcPts val="0"/>
              </a:spcAft>
              <a:buNone/>
            </a:pPr>
            <a:r>
              <a:rPr lang="en" sz="2400"/>
              <a:t>Understanding our progress </a:t>
            </a:r>
            <a:endParaRPr sz="2400"/>
          </a:p>
          <a:p>
            <a:pPr indent="0" lvl="0" marL="0" rtl="0" algn="l">
              <a:spcBef>
                <a:spcPts val="0"/>
              </a:spcBef>
              <a:spcAft>
                <a:spcPts val="0"/>
              </a:spcAft>
              <a:buNone/>
            </a:pPr>
            <a:r>
              <a:t/>
            </a:r>
            <a:endParaRPr/>
          </a:p>
        </p:txBody>
      </p:sp>
      <p:sp>
        <p:nvSpPr>
          <p:cNvPr id="127" name="Google Shape;127;p20"/>
          <p:cNvSpPr txBox="1"/>
          <p:nvPr>
            <p:ph idx="2" type="body"/>
          </p:nvPr>
        </p:nvSpPr>
        <p:spPr>
          <a:xfrm>
            <a:off x="376175" y="1317425"/>
            <a:ext cx="7970700" cy="14604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We’re developing a diffusion-based theoretical framework for spiral tip-spiral tip interactions that reproduces previously observed birth-death rates.</a:t>
            </a:r>
            <a:endParaRPr/>
          </a:p>
          <a:p>
            <a:pPr indent="0" lvl="0" marL="0" rtl="0" algn="l">
              <a:lnSpc>
                <a:spcPct val="100000"/>
              </a:lnSpc>
              <a:spcBef>
                <a:spcPts val="0"/>
              </a:spcBef>
              <a:spcAft>
                <a:spcPts val="0"/>
              </a:spcAft>
              <a:buNone/>
            </a:pPr>
            <a:r>
              <a:rPr i="1" lang="en"/>
              <a:t>w.l.o.g. let state have n spiral tips</a:t>
            </a:r>
            <a:endParaRPr i="1"/>
          </a:p>
          <a:p>
            <a:pPr indent="0" lvl="0" marL="0" rtl="0" algn="l">
              <a:lnSpc>
                <a:spcPct val="100000"/>
              </a:lnSpc>
              <a:spcBef>
                <a:spcPts val="0"/>
              </a:spcBef>
              <a:spcAft>
                <a:spcPts val="0"/>
              </a:spcAft>
              <a:buNone/>
            </a:pPr>
            <a:r>
              <a:rPr i="1" lang="en"/>
              <a:t>let</a:t>
            </a:r>
            <a:endParaRPr i="1"/>
          </a:p>
          <a:p>
            <a:pPr indent="0" lvl="0" marL="0" rtl="0" algn="l">
              <a:lnSpc>
                <a:spcPct val="100000"/>
              </a:lnSpc>
              <a:spcBef>
                <a:spcPts val="0"/>
              </a:spcBef>
              <a:spcAft>
                <a:spcPts val="0"/>
              </a:spcAft>
              <a:buNone/>
            </a:pPr>
            <a:r>
              <a:t/>
            </a:r>
            <a:endParaRPr i="1"/>
          </a:p>
        </p:txBody>
      </p:sp>
      <p:pic>
        <p:nvPicPr>
          <p:cNvPr id="128" name="Google Shape;128;p20"/>
          <p:cNvPicPr preferRelativeResize="0"/>
          <p:nvPr/>
        </p:nvPicPr>
        <p:blipFill>
          <a:blip r:embed="rId4">
            <a:alphaModFix/>
          </a:blip>
          <a:stretch>
            <a:fillRect/>
          </a:stretch>
        </p:blipFill>
        <p:spPr>
          <a:xfrm>
            <a:off x="6605873" y="3457451"/>
            <a:ext cx="1436253" cy="1217050"/>
          </a:xfrm>
          <a:prstGeom prst="rect">
            <a:avLst/>
          </a:prstGeom>
          <a:noFill/>
          <a:ln>
            <a:noFill/>
          </a:ln>
          <a:effectLst>
            <a:outerShdw blurRad="57150" rotWithShape="0" algn="bl" dir="5400000" dist="19050">
              <a:srgbClr val="000000">
                <a:alpha val="50000"/>
              </a:srgbClr>
            </a:outerShdw>
          </a:effectLst>
        </p:spPr>
      </p:pic>
      <p:sp>
        <p:nvSpPr>
          <p:cNvPr id="129" name="Google Shape;129;p20"/>
          <p:cNvSpPr txBox="1"/>
          <p:nvPr/>
        </p:nvSpPr>
        <p:spPr>
          <a:xfrm>
            <a:off x="6529650" y="4598300"/>
            <a:ext cx="1939200" cy="518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000">
                <a:solidFill>
                  <a:schemeClr val="dk1"/>
                </a:solidFill>
                <a:latin typeface="Lato"/>
                <a:ea typeface="Lato"/>
                <a:cs typeface="Lato"/>
                <a:sym typeface="Lato"/>
              </a:rPr>
              <a:t>Vidmar D., Rappel W., </a:t>
            </a:r>
            <a:endParaRPr i="1" sz="1000">
              <a:solidFill>
                <a:schemeClr val="dk1"/>
              </a:solidFill>
              <a:latin typeface="Lato"/>
              <a:ea typeface="Lato"/>
              <a:cs typeface="Lato"/>
              <a:sym typeface="Lato"/>
            </a:endParaRPr>
          </a:p>
          <a:p>
            <a:pPr indent="0" lvl="0" marL="0" rtl="0" algn="l">
              <a:lnSpc>
                <a:spcPct val="115000"/>
              </a:lnSpc>
              <a:spcBef>
                <a:spcPts val="0"/>
              </a:spcBef>
              <a:spcAft>
                <a:spcPts val="0"/>
              </a:spcAft>
              <a:buNone/>
            </a:pPr>
            <a:r>
              <a:rPr i="1" lang="en" sz="1000">
                <a:solidFill>
                  <a:schemeClr val="dk1"/>
                </a:solidFill>
                <a:latin typeface="Lato"/>
                <a:ea typeface="Lato"/>
                <a:cs typeface="Lato"/>
                <a:sym typeface="Lato"/>
              </a:rPr>
              <a:t>Phys. Rev. E. 99. 012407 (2019).</a:t>
            </a:r>
            <a:endParaRPr i="1" sz="1000">
              <a:latin typeface="Lato"/>
              <a:ea typeface="Lato"/>
              <a:cs typeface="Lato"/>
              <a:sym typeface="Lato"/>
            </a:endParaRPr>
          </a:p>
        </p:txBody>
      </p:sp>
      <p:sp>
        <p:nvSpPr>
          <p:cNvPr id="130" name="Google Shape;130;p20"/>
          <p:cNvSpPr txBox="1"/>
          <p:nvPr/>
        </p:nvSpPr>
        <p:spPr>
          <a:xfrm>
            <a:off x="979938" y="3741825"/>
            <a:ext cx="1754400" cy="648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lnSpc>
                <a:spcPct val="115000"/>
              </a:lnSpc>
              <a:spcBef>
                <a:spcPts val="1000"/>
              </a:spcBef>
              <a:spcAft>
                <a:spcPts val="0"/>
              </a:spcAft>
              <a:buNone/>
            </a:pPr>
            <a:r>
              <a:rPr b="1" lang="en">
                <a:solidFill>
                  <a:schemeClr val="dk1"/>
                </a:solidFill>
                <a:latin typeface="Lato"/>
                <a:ea typeface="Lato"/>
                <a:cs typeface="Lato"/>
                <a:sym typeface="Lato"/>
              </a:rPr>
              <a:t>Brownian Spiral Tip Trajectories</a:t>
            </a:r>
            <a:endParaRPr b="1">
              <a:solidFill>
                <a:schemeClr val="dk1"/>
              </a:solidFill>
              <a:latin typeface="Lato"/>
              <a:ea typeface="Lato"/>
              <a:cs typeface="Lato"/>
              <a:sym typeface="Lato"/>
            </a:endParaRPr>
          </a:p>
          <a:p>
            <a:pPr indent="0" lvl="0" marL="0" rtl="0" algn="ctr">
              <a:lnSpc>
                <a:spcPct val="115000"/>
              </a:lnSpc>
              <a:spcBef>
                <a:spcPts val="0"/>
              </a:spcBef>
              <a:spcAft>
                <a:spcPts val="0"/>
              </a:spcAft>
              <a:buNone/>
            </a:pPr>
            <a:r>
              <a:rPr b="1" lang="en" sz="800">
                <a:solidFill>
                  <a:schemeClr val="dk1"/>
                </a:solidFill>
                <a:latin typeface="Lato"/>
                <a:ea typeface="Lato"/>
                <a:cs typeface="Lato"/>
                <a:sym typeface="Lato"/>
              </a:rPr>
              <a:t>(with no intrinsic drift)</a:t>
            </a:r>
            <a:endParaRPr b="1" sz="800">
              <a:solidFill>
                <a:schemeClr val="dk1"/>
              </a:solidFill>
              <a:latin typeface="Lato"/>
              <a:ea typeface="Lato"/>
              <a:cs typeface="Lato"/>
              <a:sym typeface="Lato"/>
            </a:endParaRPr>
          </a:p>
        </p:txBody>
      </p:sp>
      <p:pic>
        <p:nvPicPr>
          <p:cNvPr id="131" name="Google Shape;131;p20"/>
          <p:cNvPicPr preferRelativeResize="0"/>
          <p:nvPr/>
        </p:nvPicPr>
        <p:blipFill>
          <a:blip r:embed="rId5">
            <a:alphaModFix/>
          </a:blip>
          <a:stretch>
            <a:fillRect/>
          </a:stretch>
        </p:blipFill>
        <p:spPr>
          <a:xfrm>
            <a:off x="1270781" y="2748463"/>
            <a:ext cx="3245530" cy="708975"/>
          </a:xfrm>
          <a:prstGeom prst="rect">
            <a:avLst/>
          </a:prstGeom>
          <a:noFill/>
          <a:ln>
            <a:noFill/>
          </a:ln>
          <a:effectLst>
            <a:outerShdw blurRad="57150" rotWithShape="0" algn="bl" dir="5400000" dist="19050">
              <a:srgbClr val="000000">
                <a:alpha val="50000"/>
              </a:srgbClr>
            </a:outerShdw>
          </a:effectLst>
        </p:spPr>
      </p:pic>
      <p:pic>
        <p:nvPicPr>
          <p:cNvPr id="132" name="Google Shape;132;p20"/>
          <p:cNvPicPr preferRelativeResize="0"/>
          <p:nvPr/>
        </p:nvPicPr>
        <p:blipFill>
          <a:blip r:embed="rId6">
            <a:alphaModFix/>
          </a:blip>
          <a:stretch>
            <a:fillRect/>
          </a:stretch>
        </p:blipFill>
        <p:spPr>
          <a:xfrm>
            <a:off x="3734539" y="3753483"/>
            <a:ext cx="1754399" cy="296442"/>
          </a:xfrm>
          <a:prstGeom prst="rect">
            <a:avLst/>
          </a:prstGeom>
          <a:noFill/>
          <a:ln>
            <a:noFill/>
          </a:ln>
          <a:effectLst>
            <a:outerShdw blurRad="57150" rotWithShape="0" algn="bl" dir="5400000" dist="19050">
              <a:srgbClr val="000000">
                <a:alpha val="50000"/>
              </a:srgbClr>
            </a:outerShdw>
          </a:effectLst>
        </p:spPr>
      </p:pic>
      <p:pic>
        <p:nvPicPr>
          <p:cNvPr id="133" name="Google Shape;133;p20"/>
          <p:cNvPicPr preferRelativeResize="0"/>
          <p:nvPr/>
        </p:nvPicPr>
        <p:blipFill>
          <a:blip r:embed="rId7">
            <a:alphaModFix/>
          </a:blip>
          <a:stretch>
            <a:fillRect/>
          </a:stretch>
        </p:blipFill>
        <p:spPr>
          <a:xfrm>
            <a:off x="3734553" y="4199025"/>
            <a:ext cx="1754374" cy="265291"/>
          </a:xfrm>
          <a:prstGeom prst="rect">
            <a:avLst/>
          </a:prstGeom>
          <a:noFill/>
          <a:ln>
            <a:noFill/>
          </a:ln>
          <a:effectLst>
            <a:outerShdw blurRad="57150" rotWithShape="0" algn="bl" dir="5400000" dist="19050">
              <a:srgbClr val="000000">
                <a:alpha val="50000"/>
              </a:srgbClr>
            </a:outerShdw>
          </a:effectLst>
        </p:spPr>
      </p:pic>
      <p:sp>
        <p:nvSpPr>
          <p:cNvPr id="134" name="Google Shape;134;p20"/>
          <p:cNvSpPr/>
          <p:nvPr/>
        </p:nvSpPr>
        <p:spPr>
          <a:xfrm>
            <a:off x="2959188" y="3833175"/>
            <a:ext cx="474300" cy="465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p:nvPr/>
        </p:nvSpPr>
        <p:spPr>
          <a:xfrm>
            <a:off x="5837094" y="3843800"/>
            <a:ext cx="474300" cy="465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6" name="Google Shape;136;p20"/>
          <p:cNvPicPr preferRelativeResize="0"/>
          <p:nvPr/>
        </p:nvPicPr>
        <p:blipFill>
          <a:blip r:embed="rId8">
            <a:alphaModFix/>
          </a:blip>
          <a:stretch>
            <a:fillRect/>
          </a:stretch>
        </p:blipFill>
        <p:spPr>
          <a:xfrm>
            <a:off x="520400" y="2282542"/>
            <a:ext cx="5351902" cy="296450"/>
          </a:xfrm>
          <a:prstGeom prst="rect">
            <a:avLst/>
          </a:prstGeom>
          <a:noFill/>
          <a:ln>
            <a:noFill/>
          </a:ln>
          <a:effectLst>
            <a:outerShdw blurRad="57150" rotWithShape="0" algn="bl" dir="5400000" dist="19050">
              <a:srgbClr val="000000">
                <a:alpha val="99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p21"/>
          <p:cNvSpPr txBox="1"/>
          <p:nvPr>
            <p:ph type="title"/>
          </p:nvPr>
        </p:nvSpPr>
        <p:spPr>
          <a:xfrm>
            <a:off x="311700" y="372725"/>
            <a:ext cx="8520600" cy="6450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457200" rtl="0" algn="l">
              <a:spcBef>
                <a:spcPts val="0"/>
              </a:spcBef>
              <a:spcAft>
                <a:spcPts val="0"/>
              </a:spcAft>
              <a:buNone/>
            </a:pPr>
            <a:r>
              <a:rPr lang="en" sz="2400"/>
              <a:t>Understanding our progress </a:t>
            </a:r>
            <a:endParaRPr sz="2400"/>
          </a:p>
          <a:p>
            <a:pPr indent="0" lvl="0" marL="0" rtl="0" algn="l">
              <a:spcBef>
                <a:spcPts val="0"/>
              </a:spcBef>
              <a:spcAft>
                <a:spcPts val="0"/>
              </a:spcAft>
              <a:buNone/>
            </a:pPr>
            <a:r>
              <a:t/>
            </a:r>
            <a:endParaRPr/>
          </a:p>
        </p:txBody>
      </p:sp>
      <p:sp>
        <p:nvSpPr>
          <p:cNvPr id="142" name="Google Shape;142;p21"/>
          <p:cNvSpPr txBox="1"/>
          <p:nvPr>
            <p:ph idx="2" type="body"/>
          </p:nvPr>
        </p:nvSpPr>
        <p:spPr>
          <a:xfrm>
            <a:off x="311700" y="1249875"/>
            <a:ext cx="4800300" cy="24309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I built a reasonably fast data pipeline starting from recently published simulations </a:t>
            </a:r>
            <a:endParaRPr/>
          </a:p>
          <a:p>
            <a:pPr indent="-317500" lvl="1" marL="914400" rtl="0" algn="l">
              <a:spcBef>
                <a:spcPts val="0"/>
              </a:spcBef>
              <a:spcAft>
                <a:spcPts val="0"/>
              </a:spcAft>
              <a:buSzPts val="1400"/>
              <a:buChar char="○"/>
            </a:pPr>
            <a:r>
              <a:rPr i="1" lang="en" sz="1400"/>
              <a:t>Kaboudian et al., Sci. Adv. 2019;5:eaav6019</a:t>
            </a:r>
            <a:r>
              <a:rPr lang="en" sz="1400"/>
              <a:t>.</a:t>
            </a:r>
            <a:endParaRPr/>
          </a:p>
          <a:p>
            <a:pPr indent="-317500" lvl="0" marL="457200" rtl="0" algn="l">
              <a:spcBef>
                <a:spcPts val="0"/>
              </a:spcBef>
              <a:spcAft>
                <a:spcPts val="0"/>
              </a:spcAft>
              <a:buSzPts val="1400"/>
              <a:buChar char="●"/>
            </a:pPr>
            <a:r>
              <a:rPr lang="en"/>
              <a:t>However, false spiral tip positions are still detected, and post-processing is required.  I’m going to fix this within a week’s time.</a:t>
            </a:r>
            <a:endParaRPr/>
          </a:p>
          <a:p>
            <a:pPr indent="-317500" lvl="0" marL="457200" rtl="0" algn="l">
              <a:spcBef>
                <a:spcPts val="0"/>
              </a:spcBef>
              <a:spcAft>
                <a:spcPts val="0"/>
              </a:spcAft>
              <a:buSzPts val="1400"/>
              <a:buChar char="●"/>
            </a:pPr>
            <a:r>
              <a:rPr lang="en"/>
              <a:t>Local state information can be extracted at the spiral tip position at a time resolutions down to 0.2 ms, which helps in post-processing.</a:t>
            </a:r>
            <a:endParaRPr/>
          </a:p>
          <a:p>
            <a:pPr indent="0" lvl="0" marL="457200" rtl="0" algn="l">
              <a:spcBef>
                <a:spcPts val="1600"/>
              </a:spcBef>
              <a:spcAft>
                <a:spcPts val="1600"/>
              </a:spcAft>
              <a:buNone/>
            </a:pPr>
            <a:r>
              <a:t/>
            </a:r>
            <a:endParaRPr/>
          </a:p>
        </p:txBody>
      </p:sp>
      <p:pic>
        <p:nvPicPr>
          <p:cNvPr id="143" name="Google Shape;143;p21"/>
          <p:cNvPicPr preferRelativeResize="0"/>
          <p:nvPr/>
        </p:nvPicPr>
        <p:blipFill>
          <a:blip r:embed="rId4">
            <a:alphaModFix/>
          </a:blip>
          <a:stretch>
            <a:fillRect/>
          </a:stretch>
        </p:blipFill>
        <p:spPr>
          <a:xfrm>
            <a:off x="6105475" y="372713"/>
            <a:ext cx="2726825" cy="1363412"/>
          </a:xfrm>
          <a:prstGeom prst="rect">
            <a:avLst/>
          </a:prstGeom>
          <a:noFill/>
          <a:ln>
            <a:noFill/>
          </a:ln>
          <a:effectLst>
            <a:outerShdw blurRad="57150" rotWithShape="0" algn="bl" dir="5400000" dist="19050">
              <a:srgbClr val="000000">
                <a:alpha val="50000"/>
              </a:srgbClr>
            </a:outerShdw>
          </a:effectLst>
        </p:spPr>
      </p:pic>
      <p:pic>
        <p:nvPicPr>
          <p:cNvPr id="144" name="Google Shape;144;p21"/>
          <p:cNvPicPr preferRelativeResize="0"/>
          <p:nvPr/>
        </p:nvPicPr>
        <p:blipFill rotWithShape="1">
          <a:blip r:embed="rId5">
            <a:alphaModFix/>
          </a:blip>
          <a:srcRect b="14237" l="12735" r="11815" t="10034"/>
          <a:stretch/>
        </p:blipFill>
        <p:spPr>
          <a:xfrm>
            <a:off x="6105475" y="3443450"/>
            <a:ext cx="1610825" cy="1601174"/>
          </a:xfrm>
          <a:prstGeom prst="rect">
            <a:avLst/>
          </a:prstGeom>
          <a:noFill/>
          <a:ln>
            <a:noFill/>
          </a:ln>
          <a:effectLst>
            <a:outerShdw blurRad="57150" rotWithShape="0" algn="bl" dir="5400000" dist="19050">
              <a:srgbClr val="000000">
                <a:alpha val="50000"/>
              </a:srgbClr>
            </a:outerShdw>
          </a:effectLst>
        </p:spPr>
      </p:pic>
      <p:pic>
        <p:nvPicPr>
          <p:cNvPr id="145" name="Google Shape;145;p21"/>
          <p:cNvPicPr preferRelativeResize="0"/>
          <p:nvPr/>
        </p:nvPicPr>
        <p:blipFill>
          <a:blip r:embed="rId6">
            <a:alphaModFix/>
          </a:blip>
          <a:stretch>
            <a:fillRect/>
          </a:stretch>
        </p:blipFill>
        <p:spPr>
          <a:xfrm>
            <a:off x="6105475" y="1933205"/>
            <a:ext cx="2726824" cy="1384296"/>
          </a:xfrm>
          <a:prstGeom prst="rect">
            <a:avLst/>
          </a:prstGeom>
          <a:noFill/>
          <a:ln>
            <a:noFill/>
          </a:ln>
          <a:effectLst>
            <a:outerShdw blurRad="57150" rotWithShape="0" algn="bl" dir="5400000" dist="19050">
              <a:srgbClr val="000000">
                <a:alpha val="50000"/>
              </a:srgbClr>
            </a:outerShdw>
          </a:effectLst>
        </p:spPr>
      </p:pic>
      <p:cxnSp>
        <p:nvCxnSpPr>
          <p:cNvPr id="146" name="Google Shape;146;p21"/>
          <p:cNvCxnSpPr>
            <a:endCxn id="145" idx="1"/>
          </p:cNvCxnSpPr>
          <p:nvPr/>
        </p:nvCxnSpPr>
        <p:spPr>
          <a:xfrm rot="5400000">
            <a:off x="5347525" y="1838303"/>
            <a:ext cx="1545000" cy="29100"/>
          </a:xfrm>
          <a:prstGeom prst="curvedConnector4">
            <a:avLst>
              <a:gd fmla="val 43074" name="adj1"/>
              <a:gd fmla="val 2552234" name="adj2"/>
            </a:avLst>
          </a:prstGeom>
          <a:noFill/>
          <a:ln cap="flat" cmpd="sng" w="9525">
            <a:solidFill>
              <a:srgbClr val="FFFFFF"/>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147" name="Google Shape;147;p21"/>
          <p:cNvCxnSpPr>
            <a:endCxn id="144" idx="1"/>
          </p:cNvCxnSpPr>
          <p:nvPr/>
        </p:nvCxnSpPr>
        <p:spPr>
          <a:xfrm rot="5400000">
            <a:off x="5305075" y="3433737"/>
            <a:ext cx="1610700" cy="9900"/>
          </a:xfrm>
          <a:prstGeom prst="curvedConnector4">
            <a:avLst>
              <a:gd fmla="val 44907" name="adj1"/>
              <a:gd fmla="val 8282324" name="adj2"/>
            </a:avLst>
          </a:prstGeom>
          <a:noFill/>
          <a:ln cap="flat" cmpd="sng" w="9525">
            <a:solidFill>
              <a:srgbClr val="FFFFFF"/>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148" name="Google Shape;148;p21"/>
          <p:cNvCxnSpPr/>
          <p:nvPr/>
        </p:nvCxnSpPr>
        <p:spPr>
          <a:xfrm>
            <a:off x="4629875" y="1953975"/>
            <a:ext cx="762000" cy="187500"/>
          </a:xfrm>
          <a:prstGeom prst="straightConnector1">
            <a:avLst/>
          </a:prstGeom>
          <a:noFill/>
          <a:ln cap="flat" cmpd="sng" w="9525">
            <a:solidFill>
              <a:srgbClr val="FFFFFF"/>
            </a:solidFill>
            <a:prstDash val="solid"/>
            <a:round/>
            <a:headEnd len="med" w="med" type="none"/>
            <a:tailEnd len="med" w="med" type="triangle"/>
          </a:ln>
          <a:effectLst>
            <a:outerShdw blurRad="57150" rotWithShape="0" algn="bl" dir="5400000" dist="19050">
              <a:srgbClr val="000000">
                <a:alpha val="50000"/>
              </a:srgbClr>
            </a:outerShdw>
          </a:effectLst>
        </p:spPr>
      </p:cxnSp>
      <p:sp>
        <p:nvSpPr>
          <p:cNvPr id="149" name="Google Shape;149;p21"/>
          <p:cNvSpPr txBox="1"/>
          <p:nvPr/>
        </p:nvSpPr>
        <p:spPr>
          <a:xfrm>
            <a:off x="4642650" y="854350"/>
            <a:ext cx="1016100" cy="4629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chemeClr val="dk1"/>
                </a:solidFill>
                <a:latin typeface="Lato"/>
                <a:ea typeface="Lato"/>
                <a:cs typeface="Lato"/>
                <a:sym typeface="Lato"/>
              </a:rPr>
              <a:t>CT Scan</a:t>
            </a:r>
            <a:endParaRPr>
              <a:latin typeface="Lato"/>
              <a:ea typeface="Lato"/>
              <a:cs typeface="Lato"/>
              <a:sym typeface="Lato"/>
            </a:endParaRPr>
          </a:p>
        </p:txBody>
      </p:sp>
      <p:cxnSp>
        <p:nvCxnSpPr>
          <p:cNvPr id="150" name="Google Shape;150;p21"/>
          <p:cNvCxnSpPr>
            <a:endCxn id="143" idx="1"/>
          </p:cNvCxnSpPr>
          <p:nvPr/>
        </p:nvCxnSpPr>
        <p:spPr>
          <a:xfrm flipH="1" rot="10800000">
            <a:off x="5479075" y="1054419"/>
            <a:ext cx="626400" cy="5400"/>
          </a:xfrm>
          <a:prstGeom prst="straightConnector1">
            <a:avLst/>
          </a:prstGeom>
          <a:noFill/>
          <a:ln cap="flat" cmpd="sng" w="9525">
            <a:solidFill>
              <a:srgbClr val="FFFFFF"/>
            </a:solidFill>
            <a:prstDash val="solid"/>
            <a:round/>
            <a:headEnd len="med" w="med" type="none"/>
            <a:tailEnd len="med" w="med" type="triangle"/>
          </a:ln>
          <a:effectLst>
            <a:outerShdw blurRad="57150" rotWithShape="0" algn="bl" dir="5400000" dist="19050">
              <a:srgbClr val="000000">
                <a:alpha val="50000"/>
              </a:srgbClr>
            </a:outerShdw>
          </a:effectLst>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